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87" r:id="rId11"/>
    <p:sldId id="265" r:id="rId12"/>
    <p:sldId id="266" r:id="rId13"/>
    <p:sldId id="268" r:id="rId14"/>
    <p:sldId id="267" r:id="rId15"/>
    <p:sldId id="274" r:id="rId16"/>
    <p:sldId id="286" r:id="rId17"/>
    <p:sldId id="269" r:id="rId18"/>
    <p:sldId id="289" r:id="rId19"/>
    <p:sldId id="270" r:id="rId20"/>
    <p:sldId id="271" r:id="rId21"/>
    <p:sldId id="272" r:id="rId22"/>
    <p:sldId id="273" r:id="rId23"/>
    <p:sldId id="288" r:id="rId24"/>
    <p:sldId id="285" r:id="rId25"/>
    <p:sldId id="275" r:id="rId26"/>
    <p:sldId id="276" r:id="rId27"/>
    <p:sldId id="277" r:id="rId28"/>
    <p:sldId id="278" r:id="rId29"/>
    <p:sldId id="279" r:id="rId30"/>
    <p:sldId id="280" r:id="rId31"/>
    <p:sldId id="283"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4"/>
    <a:srgbClr val="920000"/>
    <a:srgbClr val="000048"/>
    <a:srgbClr val="000058"/>
    <a:srgbClr val="FE0002"/>
    <a:srgbClr val="64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6610" autoAdjust="0"/>
    <p:restoredTop sz="94660"/>
  </p:normalViewPr>
  <p:slideViewPr>
    <p:cSldViewPr snapToGrid="0" showGuides="1">
      <p:cViewPr>
        <p:scale>
          <a:sx n="80" d="100"/>
          <a:sy n="80" d="100"/>
        </p:scale>
        <p:origin x="-492" y="66"/>
      </p:cViewPr>
      <p:guideLst>
        <p:guide orient="horz" pos="2184"/>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F8EC50-E7DD-4D47-869C-37C77423618E}"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4926D-BE78-4AEA-8C86-E4B4B1346C9D}" type="slidenum">
              <a:rPr lang="en-US" smtClean="0"/>
              <a:pPr/>
              <a:t>‹#›</a:t>
            </a:fld>
            <a:endParaRPr lang="en-US"/>
          </a:p>
        </p:txBody>
      </p:sp>
    </p:spTree>
    <p:extLst>
      <p:ext uri="{BB962C8B-B14F-4D97-AF65-F5344CB8AC3E}">
        <p14:creationId xmlns="" xmlns:p14="http://schemas.microsoft.com/office/powerpoint/2010/main" val="644433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F8EC50-E7DD-4D47-869C-37C77423618E}"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4926D-BE78-4AEA-8C86-E4B4B1346C9D}" type="slidenum">
              <a:rPr lang="en-US" smtClean="0"/>
              <a:pPr/>
              <a:t>‹#›</a:t>
            </a:fld>
            <a:endParaRPr lang="en-US"/>
          </a:p>
        </p:txBody>
      </p:sp>
    </p:spTree>
    <p:extLst>
      <p:ext uri="{BB962C8B-B14F-4D97-AF65-F5344CB8AC3E}">
        <p14:creationId xmlns="" xmlns:p14="http://schemas.microsoft.com/office/powerpoint/2010/main" val="1554503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F8EC50-E7DD-4D47-869C-37C77423618E}"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4926D-BE78-4AEA-8C86-E4B4B1346C9D}" type="slidenum">
              <a:rPr lang="en-US" smtClean="0"/>
              <a:pPr/>
              <a:t>‹#›</a:t>
            </a:fld>
            <a:endParaRPr lang="en-US"/>
          </a:p>
        </p:txBody>
      </p:sp>
    </p:spTree>
    <p:extLst>
      <p:ext uri="{BB962C8B-B14F-4D97-AF65-F5344CB8AC3E}">
        <p14:creationId xmlns="" xmlns:p14="http://schemas.microsoft.com/office/powerpoint/2010/main" val="393860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F8EC50-E7DD-4D47-869C-37C77423618E}"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4926D-BE78-4AEA-8C86-E4B4B1346C9D}" type="slidenum">
              <a:rPr lang="en-US" smtClean="0"/>
              <a:pPr/>
              <a:t>‹#›</a:t>
            </a:fld>
            <a:endParaRPr lang="en-US"/>
          </a:p>
        </p:txBody>
      </p:sp>
    </p:spTree>
    <p:extLst>
      <p:ext uri="{BB962C8B-B14F-4D97-AF65-F5344CB8AC3E}">
        <p14:creationId xmlns="" xmlns:p14="http://schemas.microsoft.com/office/powerpoint/2010/main" val="251890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8EC50-E7DD-4D47-869C-37C77423618E}"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4926D-BE78-4AEA-8C86-E4B4B1346C9D}" type="slidenum">
              <a:rPr lang="en-US" smtClean="0"/>
              <a:pPr/>
              <a:t>‹#›</a:t>
            </a:fld>
            <a:endParaRPr lang="en-US"/>
          </a:p>
        </p:txBody>
      </p:sp>
    </p:spTree>
    <p:extLst>
      <p:ext uri="{BB962C8B-B14F-4D97-AF65-F5344CB8AC3E}">
        <p14:creationId xmlns="" xmlns:p14="http://schemas.microsoft.com/office/powerpoint/2010/main" val="364841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F8EC50-E7DD-4D47-869C-37C77423618E}"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4926D-BE78-4AEA-8C86-E4B4B1346C9D}" type="slidenum">
              <a:rPr lang="en-US" smtClean="0"/>
              <a:pPr/>
              <a:t>‹#›</a:t>
            </a:fld>
            <a:endParaRPr lang="en-US"/>
          </a:p>
        </p:txBody>
      </p:sp>
    </p:spTree>
    <p:extLst>
      <p:ext uri="{BB962C8B-B14F-4D97-AF65-F5344CB8AC3E}">
        <p14:creationId xmlns="" xmlns:p14="http://schemas.microsoft.com/office/powerpoint/2010/main" val="423337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F8EC50-E7DD-4D47-869C-37C77423618E}" type="datetimeFigureOut">
              <a:rPr lang="en-US" smtClean="0"/>
              <a:pPr/>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4926D-BE78-4AEA-8C86-E4B4B1346C9D}" type="slidenum">
              <a:rPr lang="en-US" smtClean="0"/>
              <a:pPr/>
              <a:t>‹#›</a:t>
            </a:fld>
            <a:endParaRPr lang="en-US"/>
          </a:p>
        </p:txBody>
      </p:sp>
    </p:spTree>
    <p:extLst>
      <p:ext uri="{BB962C8B-B14F-4D97-AF65-F5344CB8AC3E}">
        <p14:creationId xmlns="" xmlns:p14="http://schemas.microsoft.com/office/powerpoint/2010/main" val="301783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F8EC50-E7DD-4D47-869C-37C77423618E}" type="datetimeFigureOut">
              <a:rPr lang="en-US" smtClean="0"/>
              <a:pPr/>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4926D-BE78-4AEA-8C86-E4B4B1346C9D}" type="slidenum">
              <a:rPr lang="en-US" smtClean="0"/>
              <a:pPr/>
              <a:t>‹#›</a:t>
            </a:fld>
            <a:endParaRPr lang="en-US"/>
          </a:p>
        </p:txBody>
      </p:sp>
    </p:spTree>
    <p:extLst>
      <p:ext uri="{BB962C8B-B14F-4D97-AF65-F5344CB8AC3E}">
        <p14:creationId xmlns="" xmlns:p14="http://schemas.microsoft.com/office/powerpoint/2010/main" val="187599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8EC50-E7DD-4D47-869C-37C77423618E}" type="datetimeFigureOut">
              <a:rPr lang="en-US" smtClean="0"/>
              <a:pPr/>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4926D-BE78-4AEA-8C86-E4B4B1346C9D}" type="slidenum">
              <a:rPr lang="en-US" smtClean="0"/>
              <a:pPr/>
              <a:t>‹#›</a:t>
            </a:fld>
            <a:endParaRPr lang="en-US"/>
          </a:p>
        </p:txBody>
      </p:sp>
    </p:spTree>
    <p:extLst>
      <p:ext uri="{BB962C8B-B14F-4D97-AF65-F5344CB8AC3E}">
        <p14:creationId xmlns="" xmlns:p14="http://schemas.microsoft.com/office/powerpoint/2010/main" val="286839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8EC50-E7DD-4D47-869C-37C77423618E}"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4926D-BE78-4AEA-8C86-E4B4B1346C9D}" type="slidenum">
              <a:rPr lang="en-US" smtClean="0"/>
              <a:pPr/>
              <a:t>‹#›</a:t>
            </a:fld>
            <a:endParaRPr lang="en-US"/>
          </a:p>
        </p:txBody>
      </p:sp>
    </p:spTree>
    <p:extLst>
      <p:ext uri="{BB962C8B-B14F-4D97-AF65-F5344CB8AC3E}">
        <p14:creationId xmlns="" xmlns:p14="http://schemas.microsoft.com/office/powerpoint/2010/main" val="60417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8EC50-E7DD-4D47-869C-37C77423618E}"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4926D-BE78-4AEA-8C86-E4B4B1346C9D}" type="slidenum">
              <a:rPr lang="en-US" smtClean="0"/>
              <a:pPr/>
              <a:t>‹#›</a:t>
            </a:fld>
            <a:endParaRPr lang="en-US"/>
          </a:p>
        </p:txBody>
      </p:sp>
    </p:spTree>
    <p:extLst>
      <p:ext uri="{BB962C8B-B14F-4D97-AF65-F5344CB8AC3E}">
        <p14:creationId xmlns="" xmlns:p14="http://schemas.microsoft.com/office/powerpoint/2010/main" val="151245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28000">
              <a:srgbClr val="C00000"/>
            </a:gs>
            <a:gs pos="79000">
              <a:srgbClr val="640000"/>
            </a:gs>
            <a:gs pos="53000">
              <a:srgbClr val="920000"/>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8EC50-E7DD-4D47-869C-37C77423618E}" type="datetimeFigureOut">
              <a:rPr lang="en-US" smtClean="0"/>
              <a:pPr/>
              <a:t>11/3/2014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4926D-BE78-4AEA-8C86-E4B4B1346C9D}" type="slidenum">
              <a:rPr lang="en-US" smtClean="0"/>
              <a:pPr/>
              <a:t>‹#›</a:t>
            </a:fld>
            <a:endParaRPr lang="en-US"/>
          </a:p>
        </p:txBody>
      </p:sp>
    </p:spTree>
    <p:extLst>
      <p:ext uri="{BB962C8B-B14F-4D97-AF65-F5344CB8AC3E}">
        <p14:creationId xmlns="" xmlns:p14="http://schemas.microsoft.com/office/powerpoint/2010/main" val="19152556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96562" y="0"/>
            <a:ext cx="8847438" cy="6858000"/>
          </a:xfrm>
          <a:prstGeom prst="rect">
            <a:avLst/>
          </a:prstGeom>
          <a:gradFill flip="none" rotWithShape="1">
            <a:gsLst>
              <a:gs pos="0">
                <a:srgbClr val="920000">
                  <a:shade val="30000"/>
                  <a:satMod val="115000"/>
                </a:srgbClr>
              </a:gs>
              <a:gs pos="50000">
                <a:srgbClr val="920000">
                  <a:shade val="67500"/>
                  <a:satMod val="115000"/>
                </a:srgbClr>
              </a:gs>
              <a:gs pos="100000">
                <a:srgbClr val="9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96562" cy="6858000"/>
          </a:xfrm>
          <a:prstGeom prst="rect">
            <a:avLst/>
          </a:prstGeom>
          <a:solidFill>
            <a:srgbClr val="000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6562" y="555627"/>
            <a:ext cx="8638891" cy="3028053"/>
          </a:xfrm>
        </p:spPr>
        <p:txBody>
          <a:bodyPr anchor="ctr">
            <a:noAutofit/>
            <a:scene3d>
              <a:camera prst="orthographicFront"/>
              <a:lightRig rig="threePt" dir="t"/>
            </a:scene3d>
            <a:sp3d extrusionH="57150">
              <a:bevelT w="38100" h="38100"/>
            </a:sp3d>
          </a:bodyPr>
          <a:lstStyle/>
          <a:p>
            <a:r>
              <a:rPr lang="en-US" sz="4800" b="1" dirty="0">
                <a:solidFill>
                  <a:schemeClr val="bg1"/>
                </a:solidFill>
                <a:effectLst>
                  <a:outerShdw blurRad="38100" dist="38100" dir="2700000" algn="tl">
                    <a:srgbClr val="000000">
                      <a:alpha val="43137"/>
                    </a:srgbClr>
                  </a:outerShdw>
                </a:effectLst>
                <a:latin typeface="+mn-lt"/>
              </a:rPr>
              <a:t>The United States’ Mishandling </a:t>
            </a:r>
            <a:r>
              <a:rPr lang="en-US" sz="4800" b="1" dirty="0" smtClean="0">
                <a:solidFill>
                  <a:schemeClr val="bg1"/>
                </a:solidFill>
                <a:effectLst>
                  <a:outerShdw blurRad="38100" dist="38100" dir="2700000" algn="tl">
                    <a:srgbClr val="000000">
                      <a:alpha val="43137"/>
                    </a:srgbClr>
                  </a:outerShdw>
                </a:effectLst>
                <a:latin typeface="+mn-lt"/>
              </a:rPr>
              <a:t>of Taiwanese </a:t>
            </a:r>
            <a:r>
              <a:rPr lang="en-US" sz="4800" b="1" dirty="0">
                <a:solidFill>
                  <a:schemeClr val="bg1"/>
                </a:solidFill>
                <a:effectLst>
                  <a:outerShdw blurRad="38100" dist="38100" dir="2700000" algn="tl">
                    <a:srgbClr val="000000">
                      <a:alpha val="43137"/>
                    </a:srgbClr>
                  </a:outerShdw>
                </a:effectLst>
                <a:latin typeface="+mn-lt"/>
              </a:rPr>
              <a:t>Nationality &amp; Citizenship, Personal Identity, and Passport Matters since </a:t>
            </a:r>
            <a:r>
              <a:rPr lang="en-US" sz="4800" b="1" dirty="0" smtClean="0">
                <a:solidFill>
                  <a:schemeClr val="bg1"/>
                </a:solidFill>
                <a:effectLst>
                  <a:outerShdw blurRad="38100" dist="38100" dir="2700000" algn="tl">
                    <a:srgbClr val="000000">
                      <a:alpha val="43137"/>
                    </a:srgbClr>
                  </a:outerShdw>
                </a:effectLst>
                <a:latin typeface="+mn-lt"/>
              </a:rPr>
              <a:t>1946</a:t>
            </a:r>
            <a:endParaRPr lang="en-US" sz="4800" b="1" dirty="0">
              <a:solidFill>
                <a:schemeClr val="bg1"/>
              </a:solidFill>
              <a:effectLst>
                <a:outerShdw blurRad="38100" dist="38100" dir="2700000" algn="tl">
                  <a:srgbClr val="000000">
                    <a:alpha val="43137"/>
                  </a:srgbClr>
                </a:outerShdw>
              </a:effectLst>
              <a:latin typeface="+mn-lt"/>
            </a:endParaRPr>
          </a:p>
        </p:txBody>
      </p:sp>
      <p:pic>
        <p:nvPicPr>
          <p:cNvPr id="13" name="Picture 12"/>
          <p:cNvPicPr>
            <a:picLocks noChangeAspect="1"/>
          </p:cNvPicPr>
          <p:nvPr/>
        </p:nvPicPr>
        <p:blipFill rotWithShape="1">
          <a:blip r:embed="rId2" cstate="print">
            <a:extLst>
              <a:ext uri="{28A0092B-C50C-407E-A947-70E740481C1C}">
                <a14:useLocalDpi xmlns="" xmlns:a14="http://schemas.microsoft.com/office/drawing/2010/main" val="0"/>
              </a:ext>
            </a:extLst>
          </a:blip>
          <a:srcRect l="15423" t="4837" r="10784" b="46229"/>
          <a:stretch/>
        </p:blipFill>
        <p:spPr>
          <a:xfrm>
            <a:off x="0" y="3826236"/>
            <a:ext cx="9144000" cy="3031764"/>
          </a:xfrm>
          <a:prstGeom prst="rect">
            <a:avLst/>
          </a:prstGeom>
        </p:spPr>
      </p:pic>
      <p:sp>
        <p:nvSpPr>
          <p:cNvPr id="6" name="文字方塊 5"/>
          <p:cNvSpPr txBox="1"/>
          <p:nvPr/>
        </p:nvSpPr>
        <p:spPr>
          <a:xfrm>
            <a:off x="5308269" y="6068291"/>
            <a:ext cx="1246909" cy="276999"/>
          </a:xfrm>
          <a:prstGeom prst="rect">
            <a:avLst/>
          </a:prstGeom>
          <a:noFill/>
        </p:spPr>
        <p:txBody>
          <a:bodyPr wrap="square" rtlCol="0">
            <a:spAutoFit/>
          </a:bodyPr>
          <a:lstStyle/>
          <a:p>
            <a:r>
              <a:rPr lang="en-US" altLang="zh-TW" sz="1200" dirty="0" smtClean="0">
                <a:latin typeface="Arial Unicode MS" pitchFamily="34" charset="-120"/>
                <a:ea typeface="Arial Unicode MS" pitchFamily="34" charset="-120"/>
                <a:cs typeface="Arial Unicode MS" pitchFamily="34" charset="-120"/>
              </a:rPr>
              <a:t>Version 1.0</a:t>
            </a:r>
            <a:endParaRPr lang="zh-TW" altLang="en-US" sz="1200" dirty="0">
              <a:latin typeface="Arial Unicode MS" pitchFamily="34" charset="-120"/>
              <a:ea typeface="Arial Unicode MS" pitchFamily="34" charset="-120"/>
              <a:cs typeface="Arial Unicode MS" pitchFamily="34" charset="-120"/>
            </a:endParaRPr>
          </a:p>
        </p:txBody>
      </p:sp>
    </p:spTree>
    <p:extLst>
      <p:ext uri="{BB962C8B-B14F-4D97-AF65-F5344CB8AC3E}">
        <p14:creationId xmlns="" xmlns:p14="http://schemas.microsoft.com/office/powerpoint/2010/main" val="1976300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gs>
            <a:gs pos="83000">
              <a:srgbClr val="C00000"/>
            </a:gs>
            <a:gs pos="83000">
              <a:srgbClr val="640000"/>
            </a:gs>
            <a:gs pos="67000">
              <a:srgbClr val="920000"/>
            </a:gs>
          </a:gsLst>
          <a:lin ang="2700000" scaled="1"/>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sz="4000" b="1" dirty="0" smtClean="0">
                <a:solidFill>
                  <a:schemeClr val="bg1"/>
                </a:solidFill>
                <a:latin typeface="+mn-lt"/>
              </a:rPr>
              <a:t>Competent Authority for Passport Issuance</a:t>
            </a:r>
            <a:endParaRPr lang="es-ES" sz="4000" b="1" dirty="0">
              <a:solidFill>
                <a:schemeClr val="bg1"/>
              </a:solidFill>
              <a:latin typeface="+mn-lt"/>
            </a:endParaRPr>
          </a:p>
        </p:txBody>
      </p:sp>
      <p:sp>
        <p:nvSpPr>
          <p:cNvPr id="3" name="2 Marcador de contenido"/>
          <p:cNvSpPr>
            <a:spLocks noGrp="1"/>
          </p:cNvSpPr>
          <p:nvPr>
            <p:ph idx="1"/>
          </p:nvPr>
        </p:nvSpPr>
        <p:spPr/>
        <p:txBody>
          <a:bodyPr>
            <a:normAutofit fontScale="47500" lnSpcReduction="20000"/>
          </a:bodyPr>
          <a:lstStyle/>
          <a:p>
            <a:pPr marL="0">
              <a:buNone/>
            </a:pPr>
            <a:r>
              <a:rPr lang="en-US" sz="3800" dirty="0" smtClean="0">
                <a:solidFill>
                  <a:schemeClr val="bg1"/>
                </a:solidFill>
              </a:rPr>
              <a:t>It is easily observed that the government departments of the ROC in Taiwan have the printing presses, paper manufacturing facilities, photography equipment, and other machinery necessary to physically produce ROC passports.  However, legally speaking, the US State Dept. determination under INA 101(a)(30) that the ROC is a “competent authority” to issue passports to native Taiwanese persons must be regarded as highly questionable.  </a:t>
            </a:r>
            <a:endParaRPr lang="es-ES" sz="3800" dirty="0" smtClean="0">
              <a:solidFill>
                <a:schemeClr val="bg1"/>
              </a:solidFill>
            </a:endParaRPr>
          </a:p>
          <a:p>
            <a:pPr>
              <a:buNone/>
            </a:pPr>
            <a:endParaRPr lang="es-ES" sz="3800" dirty="0" smtClean="0">
              <a:solidFill>
                <a:schemeClr val="bg1"/>
              </a:solidFill>
            </a:endParaRPr>
          </a:p>
          <a:p>
            <a:pPr marL="0">
              <a:buNone/>
            </a:pPr>
            <a:r>
              <a:rPr lang="en-US" sz="3800" dirty="0" smtClean="0">
                <a:solidFill>
                  <a:schemeClr val="bg1"/>
                </a:solidFill>
              </a:rPr>
              <a:t>This is because –</a:t>
            </a:r>
            <a:endParaRPr lang="es-ES" sz="3800" dirty="0" smtClean="0">
              <a:solidFill>
                <a:schemeClr val="bg1"/>
              </a:solidFill>
            </a:endParaRPr>
          </a:p>
          <a:p>
            <a:pPr marL="0">
              <a:buNone/>
            </a:pPr>
            <a:endParaRPr lang="es-ES" sz="3800" dirty="0" smtClean="0">
              <a:solidFill>
                <a:schemeClr val="bg1"/>
              </a:solidFill>
            </a:endParaRPr>
          </a:p>
          <a:p>
            <a:pPr marL="0">
              <a:buNone/>
            </a:pPr>
            <a:r>
              <a:rPr lang="en-US" sz="3800" dirty="0" smtClean="0">
                <a:solidFill>
                  <a:schemeClr val="bg1"/>
                </a:solidFill>
              </a:rPr>
              <a:t>Firstly, the mass naturalization of native Taiwanese persons as ROC citizens in occupied Taiwan territory on Jan. 12, 1946, is a serious violation of international law, </a:t>
            </a:r>
            <a:endParaRPr lang="es-ES" sz="3800" dirty="0" smtClean="0">
              <a:solidFill>
                <a:schemeClr val="bg1"/>
              </a:solidFill>
            </a:endParaRPr>
          </a:p>
          <a:p>
            <a:pPr marL="0">
              <a:buNone/>
            </a:pPr>
            <a:r>
              <a:rPr lang="en-US" sz="3800" dirty="0" smtClean="0">
                <a:solidFill>
                  <a:schemeClr val="bg1"/>
                </a:solidFill>
              </a:rPr>
              <a:t>Secondly, neither the SFPT, TRA, the One China Policy, the Three Joint Communiques, nor any Executive Orders issued by the U.S. Commander in Chief offer any possible legal rationale whereby it can be established that passports for native Taiwanese persons should be issued under the authority of an entity calling itself the “Republic of China.” </a:t>
            </a:r>
            <a:endParaRPr lang="es-ES" sz="3800" dirty="0" smtClean="0">
              <a:solidFill>
                <a:schemeClr val="bg1"/>
              </a:solidFill>
            </a:endParaRPr>
          </a:p>
          <a:p>
            <a:pPr>
              <a:buNone/>
            </a:pPr>
            <a:endParaRPr lang="es-ES" dirty="0"/>
          </a:p>
        </p:txBody>
      </p:sp>
      <p:pic>
        <p:nvPicPr>
          <p:cNvPr id="4"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rot="10800000">
            <a:off x="4954772" y="5654860"/>
            <a:ext cx="4189228" cy="1203140"/>
          </a:xfrm>
          <a:prstGeom prst="rect">
            <a:avLst/>
          </a:prstGeom>
        </p:spPr>
      </p:pic>
      <p:sp>
        <p:nvSpPr>
          <p:cNvPr id="5" name="Rectangle 3"/>
          <p:cNvSpPr/>
          <p:nvPr/>
        </p:nvSpPr>
        <p:spPr>
          <a:xfrm>
            <a:off x="0" y="0"/>
            <a:ext cx="296562" cy="6858000"/>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6562" y="0"/>
            <a:ext cx="8847438" cy="6858000"/>
          </a:xfrm>
          <a:prstGeom prst="rect">
            <a:avLst/>
          </a:prstGeom>
          <a:gradFill flip="none" rotWithShape="1">
            <a:gsLst>
              <a:gs pos="96907">
                <a:schemeClr val="accent5">
                  <a:lumMod val="60000"/>
                  <a:lumOff val="40000"/>
                </a:schemeClr>
              </a:gs>
              <a:gs pos="72000">
                <a:schemeClr val="accent5">
                  <a:lumMod val="75000"/>
                </a:schemeClr>
              </a:gs>
              <a:gs pos="35000">
                <a:srgbClr val="00006E"/>
              </a:gs>
              <a:gs pos="0">
                <a:srgbClr val="00004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965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3752" y="179775"/>
            <a:ext cx="8416496" cy="1325563"/>
          </a:xfrm>
        </p:spPr>
        <p:txBody>
          <a:bodyPr>
            <a:normAutofit/>
          </a:bodyPr>
          <a:lstStyle/>
          <a:p>
            <a:pPr algn="ctr"/>
            <a:r>
              <a:rPr lang="en-US" sz="3600" b="1" dirty="0">
                <a:solidFill>
                  <a:schemeClr val="bg1"/>
                </a:solidFill>
                <a:latin typeface="+mn-lt"/>
              </a:rPr>
              <a:t>Taiwan and the Montevideo Convention</a:t>
            </a:r>
          </a:p>
        </p:txBody>
      </p:sp>
      <p:sp>
        <p:nvSpPr>
          <p:cNvPr id="3" name="Content Placeholder 2"/>
          <p:cNvSpPr>
            <a:spLocks noGrp="1"/>
          </p:cNvSpPr>
          <p:nvPr>
            <p:ph idx="1"/>
          </p:nvPr>
        </p:nvSpPr>
        <p:spPr>
          <a:xfrm>
            <a:off x="628650" y="1253330"/>
            <a:ext cx="7886700" cy="5505815"/>
          </a:xfrm>
        </p:spPr>
        <p:txBody>
          <a:bodyPr>
            <a:noAutofit/>
          </a:bodyPr>
          <a:lstStyle/>
          <a:p>
            <a:pPr marL="0" indent="0">
              <a:buNone/>
            </a:pPr>
            <a:r>
              <a:rPr lang="en-US" sz="1700" dirty="0">
                <a:solidFill>
                  <a:schemeClr val="bg1"/>
                </a:solidFill>
              </a:rPr>
              <a:t>Article 1 of the Montevideo Convention (entered into force Dec. 26, 1934) specifies that --</a:t>
            </a:r>
          </a:p>
          <a:p>
            <a:pPr marL="457200" lvl="1" indent="0">
              <a:buNone/>
            </a:pPr>
            <a:r>
              <a:rPr lang="en-US" sz="1700" i="1" dirty="0" smtClean="0">
                <a:solidFill>
                  <a:schemeClr val="bg1"/>
                </a:solidFill>
              </a:rPr>
              <a:t>“The </a:t>
            </a:r>
            <a:r>
              <a:rPr lang="en-US" sz="1700" i="1" dirty="0">
                <a:solidFill>
                  <a:schemeClr val="bg1"/>
                </a:solidFill>
              </a:rPr>
              <a:t>state as a person of international law should possess the following qualifications: a) a permanent population; b) a defined territory; c) government; and d) capacity to enter into relations with the other states</a:t>
            </a:r>
            <a:r>
              <a:rPr lang="en-US" sz="1700" i="1" dirty="0" smtClean="0">
                <a:solidFill>
                  <a:schemeClr val="bg1"/>
                </a:solidFill>
              </a:rPr>
              <a:t>.”</a:t>
            </a:r>
            <a:endParaRPr lang="en-US" sz="1700" i="1" dirty="0">
              <a:solidFill>
                <a:schemeClr val="bg1"/>
              </a:solidFill>
            </a:endParaRPr>
          </a:p>
          <a:p>
            <a:pPr marL="0" indent="0">
              <a:buNone/>
            </a:pPr>
            <a:r>
              <a:rPr lang="en-US" sz="1700" dirty="0" smtClean="0">
                <a:solidFill>
                  <a:schemeClr val="bg1"/>
                </a:solidFill>
              </a:rPr>
              <a:t>Some </a:t>
            </a:r>
            <a:r>
              <a:rPr lang="en-US" sz="1700" dirty="0">
                <a:solidFill>
                  <a:schemeClr val="bg1"/>
                </a:solidFill>
              </a:rPr>
              <a:t>people would argue that the “Republic of China” on Taiwan meets all of the Montevideo Convention’s criteria for statehood. However, after doing some research in laws of war studies, a number of problems immediately become apparent. Upon closer examination, we find that all of the ROC’s “qualifying criteria” are bogus.</a:t>
            </a:r>
          </a:p>
          <a:p>
            <a:pPr marL="0" indent="0">
              <a:buNone/>
            </a:pPr>
            <a:r>
              <a:rPr lang="en-US" sz="1700" dirty="0" smtClean="0">
                <a:solidFill>
                  <a:schemeClr val="bg1"/>
                </a:solidFill>
              </a:rPr>
              <a:t>  PERMANENT </a:t>
            </a:r>
            <a:r>
              <a:rPr lang="en-US" sz="1700" dirty="0">
                <a:solidFill>
                  <a:schemeClr val="bg1"/>
                </a:solidFill>
              </a:rPr>
              <a:t>POPULATION: the native Taiwanese population was mass-naturalized as ROC citizens in 1946, based on the false premise of “Taiwan Retrocession Day,” and in direct violation of the Hague Convention’s stipulations regarding the treatment of the populace of occupied territory</a:t>
            </a:r>
          </a:p>
          <a:p>
            <a:pPr marL="0" indent="0">
              <a:buNone/>
            </a:pPr>
            <a:r>
              <a:rPr lang="en-US" sz="1700" dirty="0" smtClean="0">
                <a:solidFill>
                  <a:schemeClr val="bg1"/>
                </a:solidFill>
              </a:rPr>
              <a:t>  DEFINED </a:t>
            </a:r>
            <a:r>
              <a:rPr lang="en-US" sz="1700" dirty="0">
                <a:solidFill>
                  <a:schemeClr val="bg1"/>
                </a:solidFill>
              </a:rPr>
              <a:t>TERRITORY: The ROC exercises effective territorial control over Formosa and the Pescadores, but there has been no official transfer of title </a:t>
            </a:r>
          </a:p>
          <a:p>
            <a:pPr marL="0" indent="0">
              <a:buNone/>
            </a:pPr>
            <a:r>
              <a:rPr lang="en-US" sz="1700" dirty="0" smtClean="0">
                <a:solidFill>
                  <a:schemeClr val="bg1"/>
                </a:solidFill>
              </a:rPr>
              <a:t>  GOVERNMENT</a:t>
            </a:r>
            <a:r>
              <a:rPr lang="en-US" sz="1700" dirty="0">
                <a:solidFill>
                  <a:schemeClr val="bg1"/>
                </a:solidFill>
              </a:rPr>
              <a:t>: The ROC appears to have a government, but it is a government in exile, and when conducting its FOREIGN RELATIONS it still asserts that it is the legitimate government of China, although from a legal and historical standpoint such an assertion is </a:t>
            </a:r>
            <a:r>
              <a:rPr lang="en-US" sz="1700" dirty="0" smtClean="0">
                <a:solidFill>
                  <a:schemeClr val="bg1"/>
                </a:solidFill>
              </a:rPr>
              <a:t>untrue</a:t>
            </a:r>
            <a:endParaRPr lang="en-US" sz="1700" dirty="0">
              <a:solidFill>
                <a:schemeClr val="bg1"/>
              </a:solidFill>
            </a:endParaRPr>
          </a:p>
        </p:txBody>
      </p:sp>
      <p:sp>
        <p:nvSpPr>
          <p:cNvPr id="4" name="Rectangle 3"/>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rot="10800000">
            <a:off x="5791199" y="5895080"/>
            <a:ext cx="3352800" cy="962919"/>
          </a:xfrm>
          <a:prstGeom prst="rect">
            <a:avLst/>
          </a:prstGeom>
        </p:spPr>
      </p:pic>
    </p:spTree>
    <p:extLst>
      <p:ext uri="{BB962C8B-B14F-4D97-AF65-F5344CB8AC3E}">
        <p14:creationId xmlns="" xmlns:p14="http://schemas.microsoft.com/office/powerpoint/2010/main" val="247596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786" y="276726"/>
            <a:ext cx="7886700" cy="1325563"/>
          </a:xfrm>
        </p:spPr>
        <p:txBody>
          <a:bodyPr>
            <a:normAutofit/>
          </a:bodyPr>
          <a:lstStyle/>
          <a:p>
            <a:pPr algn="ctr"/>
            <a:r>
              <a:rPr lang="en-US" b="1" dirty="0">
                <a:solidFill>
                  <a:schemeClr val="bg1"/>
                </a:solidFill>
                <a:latin typeface="+mn-lt"/>
              </a:rPr>
              <a:t>CRS Report to Congress</a:t>
            </a:r>
          </a:p>
        </p:txBody>
      </p:sp>
      <p:sp>
        <p:nvSpPr>
          <p:cNvPr id="3" name="Content Placeholder 2"/>
          <p:cNvSpPr>
            <a:spLocks noGrp="1"/>
          </p:cNvSpPr>
          <p:nvPr>
            <p:ph idx="1"/>
          </p:nvPr>
        </p:nvSpPr>
        <p:spPr>
          <a:xfrm>
            <a:off x="500814" y="1371582"/>
            <a:ext cx="8334876" cy="5242974"/>
          </a:xfrm>
        </p:spPr>
        <p:txBody>
          <a:bodyPr>
            <a:noAutofit/>
          </a:bodyPr>
          <a:lstStyle/>
          <a:p>
            <a:pPr marL="0" indent="0">
              <a:buNone/>
            </a:pPr>
            <a:endParaRPr lang="en-US" sz="2400" u="sng" dirty="0" smtClean="0">
              <a:solidFill>
                <a:schemeClr val="bg1"/>
              </a:solidFill>
            </a:endParaRPr>
          </a:p>
          <a:p>
            <a:pPr marL="0" indent="0">
              <a:buNone/>
            </a:pPr>
            <a:r>
              <a:rPr lang="en-US" sz="2400" u="sng" dirty="0" smtClean="0">
                <a:solidFill>
                  <a:schemeClr val="bg1"/>
                </a:solidFill>
              </a:rPr>
              <a:t>China/Taiwan</a:t>
            </a:r>
            <a:r>
              <a:rPr lang="en-US" sz="2400" u="sng" dirty="0">
                <a:solidFill>
                  <a:schemeClr val="bg1"/>
                </a:solidFill>
              </a:rPr>
              <a:t>: Evolution of the "One China" Policy</a:t>
            </a:r>
            <a:r>
              <a:rPr lang="en-US" sz="2400" dirty="0">
                <a:solidFill>
                  <a:schemeClr val="bg1"/>
                </a:solidFill>
              </a:rPr>
              <a:t>   June 24, </a:t>
            </a:r>
            <a:r>
              <a:rPr lang="en-US" sz="2400" dirty="0" smtClean="0">
                <a:solidFill>
                  <a:schemeClr val="bg1"/>
                </a:solidFill>
              </a:rPr>
              <a:t>2011</a:t>
            </a:r>
          </a:p>
          <a:p>
            <a:pPr marL="0" indent="0">
              <a:buNone/>
            </a:pPr>
            <a:r>
              <a:rPr lang="en-US" sz="1200" dirty="0" smtClean="0">
                <a:solidFill>
                  <a:schemeClr val="bg1"/>
                </a:solidFill>
              </a:rPr>
              <a:t> </a:t>
            </a:r>
          </a:p>
          <a:p>
            <a:pPr marL="0" indent="0">
              <a:buNone/>
            </a:pPr>
            <a:r>
              <a:rPr lang="en-US" sz="2400" dirty="0" smtClean="0">
                <a:solidFill>
                  <a:schemeClr val="bg1"/>
                </a:solidFill>
              </a:rPr>
              <a:t>The </a:t>
            </a:r>
            <a:r>
              <a:rPr lang="en-US" sz="2400" dirty="0">
                <a:solidFill>
                  <a:schemeClr val="bg1"/>
                </a:solidFill>
              </a:rPr>
              <a:t>United States did not explicitly state the sovereign status of Taiwan in the U.S.-PRC Joint Communiques of 1972, 1979, and 1982. The United States "acknowledged" the "one China" position of both sides of the Taiwan Strait. </a:t>
            </a:r>
            <a:endParaRPr lang="en-US" sz="2400" dirty="0" smtClean="0">
              <a:solidFill>
                <a:schemeClr val="bg1"/>
              </a:solidFill>
            </a:endParaRPr>
          </a:p>
          <a:p>
            <a:pPr marL="0" indent="0">
              <a:buNone/>
            </a:pPr>
            <a:r>
              <a:rPr lang="en-US" sz="2400" dirty="0" smtClean="0">
                <a:solidFill>
                  <a:schemeClr val="bg1"/>
                </a:solidFill>
              </a:rPr>
              <a:t>. . .</a:t>
            </a:r>
          </a:p>
          <a:p>
            <a:pPr marL="0" indent="0">
              <a:buNone/>
            </a:pPr>
            <a:r>
              <a:rPr lang="en-US" sz="2400" dirty="0" smtClean="0">
                <a:solidFill>
                  <a:schemeClr val="bg1"/>
                </a:solidFill>
              </a:rPr>
              <a:t>Not </a:t>
            </a:r>
            <a:r>
              <a:rPr lang="en-US" sz="2400" dirty="0">
                <a:solidFill>
                  <a:schemeClr val="bg1"/>
                </a:solidFill>
              </a:rPr>
              <a:t>recognizing the PRC's claim over Taiwan or Taiwan as a sovereign state, U.S. policy has considered Taiwan's status as unsettled.</a:t>
            </a:r>
            <a:endParaRPr lang="en-US" sz="1200" dirty="0">
              <a:solidFill>
                <a:schemeClr val="bg1"/>
              </a:solidFill>
            </a:endParaRPr>
          </a:p>
          <a:p>
            <a:pPr marL="0" indent="0">
              <a:buNone/>
            </a:pPr>
            <a:r>
              <a:rPr lang="en-US" sz="1200" dirty="0">
                <a:solidFill>
                  <a:schemeClr val="bg1"/>
                </a:solidFill>
              </a:rPr>
              <a:t> </a:t>
            </a:r>
          </a:p>
          <a:p>
            <a:pPr marL="0" indent="0" algn="r" latinLnBrk="1">
              <a:buNone/>
            </a:pPr>
            <a:r>
              <a:rPr lang="en-US" sz="2200" dirty="0">
                <a:solidFill>
                  <a:schemeClr val="bg1"/>
                </a:solidFill>
              </a:rPr>
              <a:t>[ -- Summary]</a:t>
            </a:r>
          </a:p>
        </p:txBody>
      </p:sp>
      <p:sp>
        <p:nvSpPr>
          <p:cNvPr id="4" name="Rectangle 3"/>
          <p:cNvSpPr/>
          <p:nvPr/>
        </p:nvSpPr>
        <p:spPr>
          <a:xfrm>
            <a:off x="0" y="0"/>
            <a:ext cx="296562" cy="6858000"/>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a:off x="1" y="0"/>
            <a:ext cx="4189228" cy="1203140"/>
          </a:xfrm>
          <a:prstGeom prst="rect">
            <a:avLst/>
          </a:prstGeom>
        </p:spPr>
      </p:pic>
    </p:spTree>
    <p:extLst>
      <p:ext uri="{BB962C8B-B14F-4D97-AF65-F5344CB8AC3E}">
        <p14:creationId xmlns="" xmlns:p14="http://schemas.microsoft.com/office/powerpoint/2010/main" val="377716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562" y="0"/>
            <a:ext cx="8847438" cy="6858000"/>
          </a:xfrm>
          <a:prstGeom prst="rect">
            <a:avLst/>
          </a:prstGeom>
          <a:gradFill flip="none" rotWithShape="1">
            <a:gsLst>
              <a:gs pos="88000">
                <a:schemeClr val="accent5">
                  <a:lumMod val="60000"/>
                  <a:lumOff val="40000"/>
                </a:schemeClr>
              </a:gs>
              <a:gs pos="60000">
                <a:schemeClr val="accent5">
                  <a:lumMod val="75000"/>
                </a:schemeClr>
              </a:gs>
              <a:gs pos="31000">
                <a:srgbClr val="00006E"/>
              </a:gs>
              <a:gs pos="0">
                <a:srgbClr val="00004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rot="10800000">
            <a:off x="5791199" y="5895080"/>
            <a:ext cx="3352800" cy="962919"/>
          </a:xfrm>
          <a:prstGeom prst="rect">
            <a:avLst/>
          </a:prstGeom>
        </p:spPr>
      </p:pic>
      <p:sp>
        <p:nvSpPr>
          <p:cNvPr id="2" name="Title 1"/>
          <p:cNvSpPr>
            <a:spLocks noGrp="1"/>
          </p:cNvSpPr>
          <p:nvPr>
            <p:ph type="title"/>
          </p:nvPr>
        </p:nvSpPr>
        <p:spPr/>
        <p:txBody>
          <a:bodyPr>
            <a:normAutofit/>
          </a:bodyPr>
          <a:lstStyle/>
          <a:p>
            <a:pPr algn="ctr"/>
            <a:r>
              <a:rPr lang="en-US" b="1" dirty="0">
                <a:solidFill>
                  <a:schemeClr val="bg1"/>
                </a:solidFill>
                <a:latin typeface="+mn-lt"/>
              </a:rPr>
              <a:t>CRS Report to Congress</a:t>
            </a:r>
          </a:p>
        </p:txBody>
      </p:sp>
      <p:sp>
        <p:nvSpPr>
          <p:cNvPr id="3" name="Content Placeholder 2"/>
          <p:cNvSpPr>
            <a:spLocks noGrp="1"/>
          </p:cNvSpPr>
          <p:nvPr>
            <p:ph idx="1"/>
          </p:nvPr>
        </p:nvSpPr>
        <p:spPr>
          <a:xfrm>
            <a:off x="628650" y="1578490"/>
            <a:ext cx="7886700" cy="5057088"/>
          </a:xfrm>
        </p:spPr>
        <p:txBody>
          <a:bodyPr>
            <a:normAutofit fontScale="70000" lnSpcReduction="20000"/>
          </a:bodyPr>
          <a:lstStyle/>
          <a:p>
            <a:pPr marL="0" indent="0">
              <a:buNone/>
            </a:pPr>
            <a:r>
              <a:rPr lang="en-US" u="sng" dirty="0">
                <a:solidFill>
                  <a:schemeClr val="bg1"/>
                </a:solidFill>
              </a:rPr>
              <a:t>Sino-Japanese Relations: Issues for U.S. Policy</a:t>
            </a:r>
            <a:r>
              <a:rPr lang="en-US" dirty="0">
                <a:solidFill>
                  <a:schemeClr val="bg1"/>
                </a:solidFill>
              </a:rPr>
              <a:t>    Dec. 19, </a:t>
            </a:r>
            <a:r>
              <a:rPr lang="en-US" dirty="0" smtClean="0">
                <a:solidFill>
                  <a:schemeClr val="bg1"/>
                </a:solidFill>
              </a:rPr>
              <a:t>2008</a:t>
            </a:r>
          </a:p>
          <a:p>
            <a:pPr marL="0" indent="0">
              <a:buNone/>
            </a:pPr>
            <a:endParaRPr lang="en-US" dirty="0">
              <a:solidFill>
                <a:schemeClr val="bg1"/>
              </a:solidFill>
            </a:endParaRPr>
          </a:p>
          <a:p>
            <a:pPr marL="0" indent="0">
              <a:buNone/>
            </a:pPr>
            <a:r>
              <a:rPr lang="en-US" dirty="0">
                <a:solidFill>
                  <a:schemeClr val="bg1"/>
                </a:solidFill>
              </a:rPr>
              <a:t>.... after Japan's defeat in 1945, Taiwan and the Pescadores were assigned to the Republic of China for purposes of post-war occupation. Taiwan was still under this occupation four years later, when the ROC government fled to Taiwan after the communist victory in the civil war on mainland China. </a:t>
            </a:r>
            <a:endParaRPr lang="en-US" dirty="0" smtClean="0">
              <a:solidFill>
                <a:schemeClr val="bg1"/>
              </a:solidFill>
            </a:endParaRPr>
          </a:p>
          <a:p>
            <a:pPr marL="0" indent="0">
              <a:buNone/>
            </a:pPr>
            <a:endParaRPr lang="en-US" dirty="0">
              <a:solidFill>
                <a:schemeClr val="bg1"/>
              </a:solidFill>
            </a:endParaRPr>
          </a:p>
          <a:p>
            <a:pPr marL="0" indent="0" algn="r" latinLnBrk="1">
              <a:buNone/>
            </a:pPr>
            <a:r>
              <a:rPr lang="en-US" dirty="0">
                <a:solidFill>
                  <a:schemeClr val="bg1"/>
                </a:solidFill>
              </a:rPr>
              <a:t>[-- Page 6</a:t>
            </a:r>
            <a:r>
              <a:rPr lang="en-US" dirty="0" smtClean="0">
                <a:solidFill>
                  <a:schemeClr val="bg1"/>
                </a:solidFill>
              </a:rPr>
              <a:t>]</a:t>
            </a:r>
            <a:endParaRPr lang="en-US" dirty="0">
              <a:solidFill>
                <a:schemeClr val="bg1"/>
              </a:solidFill>
            </a:endParaRPr>
          </a:p>
          <a:p>
            <a:pPr marL="0" indent="0">
              <a:buNone/>
            </a:pPr>
            <a:endParaRPr lang="en-US" i="1" dirty="0" smtClean="0">
              <a:solidFill>
                <a:schemeClr val="bg1"/>
              </a:solidFill>
            </a:endParaRPr>
          </a:p>
          <a:p>
            <a:pPr marL="0" indent="0">
              <a:buNone/>
            </a:pPr>
            <a:r>
              <a:rPr lang="en-US" i="1" dirty="0" smtClean="0">
                <a:solidFill>
                  <a:schemeClr val="bg1"/>
                </a:solidFill>
              </a:rPr>
              <a:t>Commentary</a:t>
            </a:r>
            <a:r>
              <a:rPr lang="en-US" i="1" dirty="0">
                <a:solidFill>
                  <a:schemeClr val="bg1"/>
                </a:solidFill>
              </a:rPr>
              <a:t>: Based on the above excerpt, it is clear that when the ROC moved its central government to occupied Taiwan in early December 1949, it was moving outside of China’s national territory, and immediately became a government in exile. </a:t>
            </a:r>
            <a:endParaRPr lang="en-US" dirty="0">
              <a:solidFill>
                <a:schemeClr val="bg1"/>
              </a:solidFill>
            </a:endParaRPr>
          </a:p>
          <a:p>
            <a:pPr marL="0" indent="0">
              <a:buNone/>
            </a:pPr>
            <a:r>
              <a:rPr lang="en-US" i="1" dirty="0">
                <a:solidFill>
                  <a:schemeClr val="bg1"/>
                </a:solidFill>
              </a:rPr>
              <a:t>Importantly, international law does not recognize any actions, methods, or procedures whereby a government in exile can become recognized as the lawful government of its current locality of residence. </a:t>
            </a:r>
            <a:endParaRPr lang="en-US" dirty="0">
              <a:solidFill>
                <a:schemeClr val="bg1"/>
              </a:solidFill>
            </a:endParaRPr>
          </a:p>
        </p:txBody>
      </p:sp>
      <p:sp>
        <p:nvSpPr>
          <p:cNvPr id="4" name="Rectangle 3"/>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34401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562" y="0"/>
            <a:ext cx="8847438" cy="6858000"/>
          </a:xfrm>
          <a:prstGeom prst="rect">
            <a:avLst/>
          </a:prstGeom>
          <a:gradFill flip="none" rotWithShape="1">
            <a:gsLst>
              <a:gs pos="92000">
                <a:schemeClr val="bg1"/>
              </a:gs>
              <a:gs pos="95876">
                <a:srgbClr val="000058"/>
              </a:gs>
              <a:gs pos="7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296562" cy="6858000"/>
          </a:xfrm>
          <a:prstGeom prst="rect">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a:off x="1" y="0"/>
            <a:ext cx="4189228" cy="1203140"/>
          </a:xfrm>
          <a:prstGeom prst="rect">
            <a:avLst/>
          </a:prstGeom>
        </p:spPr>
      </p:pic>
      <p:sp>
        <p:nvSpPr>
          <p:cNvPr id="2" name="Title 1"/>
          <p:cNvSpPr>
            <a:spLocks noGrp="1"/>
          </p:cNvSpPr>
          <p:nvPr>
            <p:ph type="title"/>
          </p:nvPr>
        </p:nvSpPr>
        <p:spPr/>
        <p:txBody>
          <a:bodyPr>
            <a:normAutofit/>
          </a:bodyPr>
          <a:lstStyle/>
          <a:p>
            <a:pPr algn="ctr"/>
            <a:r>
              <a:rPr lang="en-US" b="1" dirty="0">
                <a:solidFill>
                  <a:srgbClr val="000094"/>
                </a:solidFill>
                <a:latin typeface="+mn-lt"/>
              </a:rPr>
              <a:t>CRS Report to Congress</a:t>
            </a:r>
          </a:p>
        </p:txBody>
      </p:sp>
      <p:sp>
        <p:nvSpPr>
          <p:cNvPr id="3" name="Content Placeholder 2"/>
          <p:cNvSpPr>
            <a:spLocks noGrp="1"/>
          </p:cNvSpPr>
          <p:nvPr>
            <p:ph idx="1"/>
          </p:nvPr>
        </p:nvSpPr>
        <p:spPr>
          <a:xfrm>
            <a:off x="481263" y="1825625"/>
            <a:ext cx="8034087" cy="4351338"/>
          </a:xfrm>
        </p:spPr>
        <p:txBody>
          <a:bodyPr>
            <a:normAutofit fontScale="70000" lnSpcReduction="20000"/>
          </a:bodyPr>
          <a:lstStyle/>
          <a:p>
            <a:pPr marL="0" indent="0">
              <a:buNone/>
            </a:pPr>
            <a:r>
              <a:rPr lang="en-US" u="sng" dirty="0"/>
              <a:t>China/Taiwan: Evolution of the "One China" Policy</a:t>
            </a:r>
            <a:r>
              <a:rPr lang="en-US" dirty="0"/>
              <a:t>    June 24, 2011</a:t>
            </a:r>
          </a:p>
          <a:p>
            <a:pPr marL="0" indent="0">
              <a:buNone/>
            </a:pPr>
            <a:r>
              <a:rPr lang="en-US" dirty="0"/>
              <a:t> </a:t>
            </a:r>
          </a:p>
          <a:p>
            <a:pPr marL="0" indent="0">
              <a:buNone/>
            </a:pPr>
            <a:r>
              <a:rPr lang="en-US" dirty="0"/>
              <a:t>Even while recognizing the ROC government and its "jurisdiction" over Taiwan, on the eve of the Nixon Administration's contacts with PRC leaders in Beijing, the State Department testified to Congress in 1969 and 1970 that the juridical matter of the status of Taiwan remained undetermined. The State Department also wrote that –</a:t>
            </a:r>
          </a:p>
          <a:p>
            <a:pPr marL="0" indent="0">
              <a:buNone/>
            </a:pPr>
            <a:r>
              <a:rPr lang="en-US" dirty="0"/>
              <a:t> </a:t>
            </a:r>
          </a:p>
          <a:p>
            <a:pPr marL="457200" lvl="1" indent="0">
              <a:buNone/>
            </a:pPr>
            <a:r>
              <a:rPr lang="en-US" sz="2900" i="1" dirty="0" smtClean="0"/>
              <a:t>“In </a:t>
            </a:r>
            <a:r>
              <a:rPr lang="en-US" sz="2900" i="1" dirty="0"/>
              <a:t>neither [the Japanese Peace Treaty of 1951 nor the Treaty of Peace between the Republic of China and Japan of 1952] did Japan cede this area [of Formosa and the Pescadores] to any particular entity. As Taiwan and the Pescadores are not covered by any existing international disposition, sovereignty over the area is an unsettled question subject to future international resolution</a:t>
            </a:r>
            <a:r>
              <a:rPr lang="en-US" sz="2900" i="1" dirty="0" smtClean="0"/>
              <a:t>.”</a:t>
            </a:r>
            <a:endParaRPr lang="en-US" sz="2900" i="1" dirty="0"/>
          </a:p>
          <a:p>
            <a:pPr marL="0" indent="0">
              <a:buNone/>
            </a:pPr>
            <a:r>
              <a:rPr lang="en-US" dirty="0"/>
              <a:t> </a:t>
            </a:r>
          </a:p>
          <a:p>
            <a:pPr marL="0" indent="0" algn="r" latinLnBrk="1">
              <a:buNone/>
            </a:pPr>
            <a:r>
              <a:rPr lang="en-US" dirty="0"/>
              <a:t>[-- Page 7]</a:t>
            </a:r>
          </a:p>
        </p:txBody>
      </p:sp>
      <p:sp>
        <p:nvSpPr>
          <p:cNvPr id="4" name="Rectangle 3"/>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06413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562" y="0"/>
            <a:ext cx="8847438" cy="6858000"/>
          </a:xfrm>
          <a:prstGeom prst="rect">
            <a:avLst/>
          </a:prstGeom>
          <a:gradFill flip="none" rotWithShape="1">
            <a:gsLst>
              <a:gs pos="0">
                <a:srgbClr val="000094"/>
              </a:gs>
              <a:gs pos="9000">
                <a:schemeClr val="bg1"/>
              </a:gs>
              <a:gs pos="100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lum bright="5000"/>
            <a:extLst>
              <a:ext uri="{28A0092B-C50C-407E-A947-70E740481C1C}">
                <a14:useLocalDpi xmlns="" xmlns:a14="http://schemas.microsoft.com/office/drawing/2010/main" val="0"/>
              </a:ext>
            </a:extLst>
          </a:blip>
          <a:srcRect l="53942" t="64515" r="-1073" b="8413"/>
          <a:stretch/>
        </p:blipFill>
        <p:spPr>
          <a:xfrm rot="10800000">
            <a:off x="6196263" y="6112041"/>
            <a:ext cx="2947736" cy="745956"/>
          </a:xfrm>
          <a:prstGeom prst="rect">
            <a:avLst/>
          </a:prstGeom>
        </p:spPr>
      </p:pic>
      <p:sp>
        <p:nvSpPr>
          <p:cNvPr id="7" name="Rectangle 6"/>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5464"/>
            <a:ext cx="7886700" cy="1325563"/>
          </a:xfrm>
        </p:spPr>
        <p:txBody>
          <a:bodyPr>
            <a:normAutofit/>
          </a:bodyPr>
          <a:lstStyle/>
          <a:p>
            <a:pPr algn="ctr"/>
            <a:r>
              <a:rPr lang="en-US" b="1" dirty="0">
                <a:solidFill>
                  <a:srgbClr val="000058"/>
                </a:solidFill>
                <a:latin typeface="+mn-lt"/>
              </a:rPr>
              <a:t>Native Taiwanese and ROC Exiles</a:t>
            </a:r>
          </a:p>
        </p:txBody>
      </p:sp>
      <p:sp>
        <p:nvSpPr>
          <p:cNvPr id="3" name="Content Placeholder 2"/>
          <p:cNvSpPr>
            <a:spLocks noGrp="1"/>
          </p:cNvSpPr>
          <p:nvPr>
            <p:ph idx="1"/>
          </p:nvPr>
        </p:nvSpPr>
        <p:spPr>
          <a:xfrm>
            <a:off x="628650" y="1124465"/>
            <a:ext cx="8238624" cy="5128054"/>
          </a:xfrm>
        </p:spPr>
        <p:txBody>
          <a:bodyPr>
            <a:noAutofit/>
          </a:bodyPr>
          <a:lstStyle/>
          <a:p>
            <a:pPr marL="0" indent="0">
              <a:buNone/>
            </a:pPr>
            <a:r>
              <a:rPr lang="en-US" sz="1600" dirty="0">
                <a:solidFill>
                  <a:srgbClr val="000058"/>
                </a:solidFill>
              </a:rPr>
              <a:t>From the period of the early 1950’s, and up to the current era, the population of Taiwan can be separated into two major groups, which of course will include their descendants up to the present day. </a:t>
            </a:r>
          </a:p>
          <a:p>
            <a:pPr marL="0" indent="0">
              <a:buNone/>
            </a:pPr>
            <a:r>
              <a:rPr lang="en-US" sz="1600" dirty="0">
                <a:solidFill>
                  <a:srgbClr val="000058"/>
                </a:solidFill>
              </a:rPr>
              <a:t>Group #1</a:t>
            </a:r>
          </a:p>
          <a:p>
            <a:pPr marL="0" indent="0">
              <a:buNone/>
            </a:pPr>
            <a:r>
              <a:rPr lang="en-US" sz="1600" dirty="0">
                <a:solidFill>
                  <a:srgbClr val="000058"/>
                </a:solidFill>
              </a:rPr>
              <a:t>The first group is the native Taiwanese who trace their ancestry in Taiwan back to the early 1600s, or even earlier.  Notably, at the end of WWII, these native Taiwanese had been in Taiwan eighteen generations or more. </a:t>
            </a:r>
          </a:p>
          <a:p>
            <a:pPr marL="0" indent="0">
              <a:buNone/>
            </a:pPr>
            <a:r>
              <a:rPr lang="en-US" sz="1600" dirty="0">
                <a:solidFill>
                  <a:srgbClr val="000058"/>
                </a:solidFill>
              </a:rPr>
              <a:t>Group #2</a:t>
            </a:r>
          </a:p>
          <a:p>
            <a:pPr marL="0" indent="0">
              <a:buNone/>
            </a:pPr>
            <a:r>
              <a:rPr lang="en-US" sz="1600" dirty="0">
                <a:solidFill>
                  <a:srgbClr val="000058"/>
                </a:solidFill>
              </a:rPr>
              <a:t>The second group is the Republic of China (ROC) Chinese who came in mid-October 1945, brought by US ships and aircraft, and then and continued in a slow but steady immigrant stream through early 1949. At that point their numbers increased significantly as the communists gained successive victories over KMT forces in China, and ROC loyalists fled the mainland. In late 1949 and into 1950, this exodus resulted in a virtual flood of immigration into occupied Taiwan. As of the early 1950s, these people are properly labeled as the ROC exiles. </a:t>
            </a:r>
          </a:p>
          <a:p>
            <a:pPr marL="0" indent="0">
              <a:buNone/>
            </a:pPr>
            <a:r>
              <a:rPr lang="en-US" sz="1600" b="1" dirty="0">
                <a:solidFill>
                  <a:srgbClr val="000058"/>
                </a:solidFill>
              </a:rPr>
              <a:t>Overview: </a:t>
            </a:r>
            <a:r>
              <a:rPr lang="en-US" sz="1600" dirty="0">
                <a:solidFill>
                  <a:srgbClr val="000058"/>
                </a:solidFill>
              </a:rPr>
              <a:t>As an indigenous group, the native Taiwanese people (who comprise over 80% of the local population) meet the criteria of having a historical continuity with pre-invasion and pre-colonial societies that developed in their territory.  As a result, they must be considered distinct from the ROC exiles who only began to arrive in the mid to late 1940s.  They have a strong desire to preserve, develop and transmit to future generations their Taiwanese ethnic identity, as the basis of their continued existence as a people, in accordance with their own cultural patterns, social institutions, and evolving legal system.</a:t>
            </a:r>
          </a:p>
        </p:txBody>
      </p:sp>
      <p:sp>
        <p:nvSpPr>
          <p:cNvPr id="4" name="Rectangle 3"/>
          <p:cNvSpPr/>
          <p:nvPr/>
        </p:nvSpPr>
        <p:spPr>
          <a:xfrm>
            <a:off x="0" y="0"/>
            <a:ext cx="296562" cy="6858000"/>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35901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20000"/>
            </a:gs>
            <a:gs pos="28000">
              <a:srgbClr val="C00000"/>
            </a:gs>
            <a:gs pos="79000">
              <a:srgbClr val="640000"/>
            </a:gs>
            <a:gs pos="53000">
              <a:srgbClr val="920000"/>
            </a:gs>
          </a:gsLst>
          <a:lin ang="2700000" scaled="1"/>
          <a:tileRect/>
        </a:gradFill>
        <a:effectLst/>
      </p:bgPr>
    </p:bg>
    <p:spTree>
      <p:nvGrpSpPr>
        <p:cNvPr id="1" name=""/>
        <p:cNvGrpSpPr/>
        <p:nvPr/>
      </p:nvGrpSpPr>
      <p:grpSpPr>
        <a:xfrm>
          <a:off x="0" y="0"/>
          <a:ext cx="0" cy="0"/>
          <a:chOff x="0" y="0"/>
          <a:chExt cx="0" cy="0"/>
        </a:xfrm>
      </p:grpSpPr>
      <p:sp>
        <p:nvSpPr>
          <p:cNvPr id="7" name="Rectangle 4"/>
          <p:cNvSpPr/>
          <p:nvPr/>
        </p:nvSpPr>
        <p:spPr>
          <a:xfrm>
            <a:off x="475013" y="0"/>
            <a:ext cx="8668987" cy="6858000"/>
          </a:xfrm>
          <a:prstGeom prst="rect">
            <a:avLst/>
          </a:prstGeom>
          <a:gradFill flip="none" rotWithShape="1">
            <a:gsLst>
              <a:gs pos="1000">
                <a:schemeClr val="accent5">
                  <a:lumMod val="60000"/>
                  <a:lumOff val="40000"/>
                </a:schemeClr>
              </a:gs>
              <a:gs pos="60000">
                <a:schemeClr val="accent5">
                  <a:lumMod val="75000"/>
                </a:schemeClr>
              </a:gs>
              <a:gs pos="98000">
                <a:srgbClr val="00006E"/>
              </a:gs>
              <a:gs pos="100000">
                <a:srgbClr val="920000"/>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p:txBody>
          <a:bodyPr>
            <a:normAutofit fontScale="90000"/>
          </a:bodyPr>
          <a:lstStyle/>
          <a:p>
            <a:r>
              <a:rPr lang="en-US" sz="4900" b="1" dirty="0" smtClean="0">
                <a:solidFill>
                  <a:schemeClr val="bg1"/>
                </a:solidFill>
                <a:latin typeface="+mn-lt"/>
              </a:rPr>
              <a:t>Overview and Summary of the Content Presented Above</a:t>
            </a:r>
            <a:r>
              <a:rPr lang="es-ES" dirty="0" smtClean="0"/>
              <a:t/>
            </a:r>
            <a:br>
              <a:rPr lang="es-ES" dirty="0" smtClean="0"/>
            </a:br>
            <a:endParaRPr lang="es-ES" dirty="0"/>
          </a:p>
        </p:txBody>
      </p:sp>
      <p:sp>
        <p:nvSpPr>
          <p:cNvPr id="3" name="2 Marcador de contenido"/>
          <p:cNvSpPr>
            <a:spLocks noGrp="1"/>
          </p:cNvSpPr>
          <p:nvPr>
            <p:ph idx="1"/>
          </p:nvPr>
        </p:nvSpPr>
        <p:spPr/>
        <p:txBody>
          <a:bodyPr>
            <a:noAutofit/>
          </a:bodyPr>
          <a:lstStyle/>
          <a:p>
            <a:pPr lvl="0"/>
            <a:r>
              <a:rPr lang="en-US" sz="2400" dirty="0" smtClean="0">
                <a:solidFill>
                  <a:schemeClr val="bg1"/>
                </a:solidFill>
              </a:rPr>
              <a:t>Since December of 1949, the Republic of China has been a government in exile on Taiwanese soil, and today remains as a “foreign regime,” </a:t>
            </a:r>
            <a:endParaRPr lang="es-ES" sz="2400" dirty="0" smtClean="0">
              <a:solidFill>
                <a:schemeClr val="bg1"/>
              </a:solidFill>
            </a:endParaRPr>
          </a:p>
          <a:p>
            <a:pPr lvl="0"/>
            <a:r>
              <a:rPr lang="en-US" sz="2400" dirty="0" smtClean="0">
                <a:solidFill>
                  <a:schemeClr val="bg1"/>
                </a:solidFill>
              </a:rPr>
              <a:t>The Republic of China (ROC) does not exercise sovereignty over Taiwan, </a:t>
            </a:r>
            <a:endParaRPr lang="es-ES" sz="2400" dirty="0" smtClean="0">
              <a:solidFill>
                <a:schemeClr val="bg1"/>
              </a:solidFill>
            </a:endParaRPr>
          </a:p>
          <a:p>
            <a:pPr lvl="0"/>
            <a:r>
              <a:rPr lang="en-US" sz="2400" dirty="0" smtClean="0">
                <a:solidFill>
                  <a:schemeClr val="bg1"/>
                </a:solidFill>
              </a:rPr>
              <a:t>The ROC Constitution is not the true “organic law” of Taiwan, </a:t>
            </a:r>
            <a:endParaRPr lang="es-ES" sz="2400" dirty="0" smtClean="0">
              <a:solidFill>
                <a:schemeClr val="bg1"/>
              </a:solidFill>
            </a:endParaRPr>
          </a:p>
          <a:p>
            <a:pPr lvl="0"/>
            <a:r>
              <a:rPr lang="en-US" sz="2400" dirty="0" smtClean="0">
                <a:solidFill>
                  <a:schemeClr val="bg1"/>
                </a:solidFill>
              </a:rPr>
              <a:t>The “Nationality Law” of the ROC cannot be interpreted to have any legal application to native Taiwanese persons, </a:t>
            </a:r>
            <a:endParaRPr lang="es-ES" sz="2400" dirty="0" smtClean="0">
              <a:solidFill>
                <a:schemeClr val="bg1"/>
              </a:solidFill>
            </a:endParaRPr>
          </a:p>
          <a:p>
            <a:pPr lvl="0"/>
            <a:r>
              <a:rPr lang="en-US" sz="2400" dirty="0" smtClean="0">
                <a:solidFill>
                  <a:schemeClr val="bg1"/>
                </a:solidFill>
              </a:rPr>
              <a:t>The false claims of "citizenship of the Republic of China" for native Taiwanese persons holding ROC passports should make those passports illegal under US law.</a:t>
            </a:r>
            <a:endParaRPr lang="es-ES" sz="2400" dirty="0" smtClean="0">
              <a:solidFill>
                <a:schemeClr val="bg1"/>
              </a:solidFill>
            </a:endParaRPr>
          </a:p>
        </p:txBody>
      </p:sp>
      <p:pic>
        <p:nvPicPr>
          <p:cNvPr id="4" name="Picture 5"/>
          <p:cNvPicPr>
            <a:picLocks noChangeAspect="1"/>
          </p:cNvPicPr>
          <p:nvPr/>
        </p:nvPicPr>
        <p:blipFill rotWithShape="1">
          <a:blip r:embed="rId3" cstate="print">
            <a:lum bright="5000"/>
            <a:extLst>
              <a:ext uri="{28A0092B-C50C-407E-A947-70E740481C1C}">
                <a14:useLocalDpi xmlns="" xmlns:a14="http://schemas.microsoft.com/office/drawing/2010/main" val="0"/>
              </a:ext>
            </a:extLst>
          </a:blip>
          <a:srcRect l="53942" t="64515" r="-1073" b="8413"/>
          <a:stretch/>
        </p:blipFill>
        <p:spPr>
          <a:xfrm rot="10800000">
            <a:off x="6196263" y="6112041"/>
            <a:ext cx="2947736" cy="745956"/>
          </a:xfrm>
          <a:prstGeom prst="rect">
            <a:avLst/>
          </a:prstGeom>
        </p:spPr>
      </p:pic>
      <p:sp>
        <p:nvSpPr>
          <p:cNvPr id="5" name="4 Rectángulo"/>
          <p:cNvSpPr/>
          <p:nvPr/>
        </p:nvSpPr>
        <p:spPr>
          <a:xfrm>
            <a:off x="-11875" y="0"/>
            <a:ext cx="486888" cy="6858000"/>
          </a:xfrm>
          <a:prstGeom prst="rect">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562" y="0"/>
            <a:ext cx="8847438" cy="6858000"/>
          </a:xfrm>
          <a:prstGeom prst="rect">
            <a:avLst/>
          </a:prstGeom>
          <a:gradFill flip="none" rotWithShape="1">
            <a:gsLst>
              <a:gs pos="0">
                <a:srgbClr val="920000">
                  <a:shade val="30000"/>
                  <a:satMod val="115000"/>
                </a:srgbClr>
              </a:gs>
              <a:gs pos="50000">
                <a:srgbClr val="920000">
                  <a:shade val="67500"/>
                  <a:satMod val="115000"/>
                </a:srgbClr>
              </a:gs>
              <a:gs pos="100000">
                <a:srgbClr val="9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8834" y="491423"/>
            <a:ext cx="8391782" cy="1325563"/>
          </a:xfrm>
        </p:spPr>
        <p:txBody>
          <a:bodyPr>
            <a:noAutofit/>
          </a:bodyPr>
          <a:lstStyle/>
          <a:p>
            <a:pPr algn="ctr"/>
            <a:r>
              <a:rPr lang="en-US" sz="2800" b="1" dirty="0" smtClean="0">
                <a:solidFill>
                  <a:schemeClr val="bg1"/>
                </a:solidFill>
                <a:latin typeface="+mn-lt"/>
              </a:rPr>
              <a:t>Actions of the Customs and Border Protection (CBP) </a:t>
            </a:r>
            <a:r>
              <a:rPr lang="en-US" sz="2400" dirty="0" smtClean="0">
                <a:solidFill>
                  <a:schemeClr val="bg1"/>
                </a:solidFill>
                <a:latin typeface="+mn-lt"/>
              </a:rPr>
              <a:t>Dept. of Homeland Security</a:t>
            </a:r>
            <a:br>
              <a:rPr lang="en-US" sz="2400" dirty="0" smtClean="0">
                <a:solidFill>
                  <a:schemeClr val="bg1"/>
                </a:solidFill>
                <a:latin typeface="+mn-lt"/>
              </a:rPr>
            </a:br>
            <a:r>
              <a:rPr lang="en-US" sz="2400" dirty="0" smtClean="0">
                <a:solidFill>
                  <a:schemeClr val="bg1"/>
                </a:solidFill>
                <a:latin typeface="+mn-lt"/>
              </a:rPr>
              <a:t>(1)</a:t>
            </a:r>
            <a:endParaRPr lang="en-US" sz="2400" dirty="0">
              <a:solidFill>
                <a:schemeClr val="bg1"/>
              </a:solidFill>
              <a:latin typeface="+mn-lt"/>
            </a:endParaRPr>
          </a:p>
        </p:txBody>
      </p:sp>
      <p:sp>
        <p:nvSpPr>
          <p:cNvPr id="3" name="Content Placeholder 2"/>
          <p:cNvSpPr>
            <a:spLocks noGrp="1"/>
          </p:cNvSpPr>
          <p:nvPr>
            <p:ph idx="1"/>
          </p:nvPr>
        </p:nvSpPr>
        <p:spPr>
          <a:xfrm>
            <a:off x="635804" y="1840675"/>
            <a:ext cx="8130339" cy="4646622"/>
          </a:xfrm>
        </p:spPr>
        <p:txBody>
          <a:bodyPr>
            <a:noAutofit/>
          </a:bodyPr>
          <a:lstStyle/>
          <a:p>
            <a:pPr marL="0" indent="0">
              <a:buNone/>
            </a:pPr>
            <a:r>
              <a:rPr lang="en-US" sz="2000" dirty="0">
                <a:solidFill>
                  <a:schemeClr val="bg1"/>
                </a:solidFill>
              </a:rPr>
              <a:t>Reportedly, the U.S. Executive Branch’s treatment of Taiwan is based on a number of important elements, including but not limited to the following: </a:t>
            </a:r>
            <a:endParaRPr lang="en-US" sz="2000" dirty="0" smtClean="0">
              <a:solidFill>
                <a:schemeClr val="bg1"/>
              </a:solidFill>
            </a:endParaRPr>
          </a:p>
          <a:p>
            <a:pPr marL="457200" lvl="1" indent="0">
              <a:buNone/>
            </a:pPr>
            <a:endParaRPr lang="en-US" sz="2000" i="1" dirty="0" smtClean="0">
              <a:solidFill>
                <a:schemeClr val="bg1"/>
              </a:solidFill>
            </a:endParaRPr>
          </a:p>
          <a:p>
            <a:pPr marL="457200" lvl="1" indent="0">
              <a:buNone/>
            </a:pPr>
            <a:r>
              <a:rPr lang="en-US" sz="2000" i="1" dirty="0" smtClean="0">
                <a:solidFill>
                  <a:schemeClr val="bg1"/>
                </a:solidFill>
              </a:rPr>
              <a:t>“The </a:t>
            </a:r>
            <a:r>
              <a:rPr lang="en-US" sz="2000" i="1" dirty="0">
                <a:solidFill>
                  <a:schemeClr val="bg1"/>
                </a:solidFill>
              </a:rPr>
              <a:t>One China Policy (including the June 1998 Three Noes statement), the Three Joint USA-PRC Communiques, the 1979 Taiwan Relations Act, the Aug. 1996 Executive Order 13014, the Aug. 30, 2007 National Security Council (NSC) Senior Director for Asian Affairs' announcement, the 2008 (DOS) Mandatory Guidance guidelines, etc. </a:t>
            </a:r>
            <a:r>
              <a:rPr lang="en-US" sz="2000" i="1" dirty="0" smtClean="0">
                <a:solidFill>
                  <a:schemeClr val="bg1"/>
                </a:solidFill>
              </a:rPr>
              <a:t>“</a:t>
            </a:r>
          </a:p>
          <a:p>
            <a:pPr marL="457200" lvl="1" indent="0">
              <a:buNone/>
            </a:pPr>
            <a:endParaRPr lang="en-US" sz="2000" i="1" dirty="0">
              <a:solidFill>
                <a:schemeClr val="bg1"/>
              </a:solidFill>
            </a:endParaRPr>
          </a:p>
          <a:p>
            <a:pPr marL="0" indent="0">
              <a:buNone/>
            </a:pPr>
            <a:r>
              <a:rPr lang="en-US" sz="2000" dirty="0">
                <a:solidFill>
                  <a:schemeClr val="bg1"/>
                </a:solidFill>
              </a:rPr>
              <a:t>In the view of many native Taiwanese, the actions of U.S. Customs and Border Protection in continuing to accept “Republic of China” passports as “valid travel documents” to enter the United States of America is a clear and serious violation of all of the above. In other words, nowhere among these orders, laws, guidelines, etc. do we find any legal authorization for the Taiwan governing authorities to issue passports under the nomenclature of “Republic of China” to native Taiwanese persons. </a:t>
            </a:r>
          </a:p>
        </p:txBody>
      </p:sp>
      <p:sp>
        <p:nvSpPr>
          <p:cNvPr id="4" name="Rectangle 3"/>
          <p:cNvSpPr/>
          <p:nvPr/>
        </p:nvSpPr>
        <p:spPr>
          <a:xfrm>
            <a:off x="0" y="0"/>
            <a:ext cx="296562" cy="6858000"/>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a:off x="1" y="0"/>
            <a:ext cx="2899610" cy="832764"/>
          </a:xfrm>
          <a:prstGeom prst="rect">
            <a:avLst/>
          </a:prstGeom>
        </p:spPr>
      </p:pic>
    </p:spTree>
    <p:extLst>
      <p:ext uri="{BB962C8B-B14F-4D97-AF65-F5344CB8AC3E}">
        <p14:creationId xmlns="" xmlns:p14="http://schemas.microsoft.com/office/powerpoint/2010/main" val="400753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p:nvPr/>
        </p:nvSpPr>
        <p:spPr>
          <a:xfrm>
            <a:off x="296562" y="0"/>
            <a:ext cx="8847438" cy="6858000"/>
          </a:xfrm>
          <a:prstGeom prst="rect">
            <a:avLst/>
          </a:prstGeom>
          <a:gradFill flip="none" rotWithShape="1">
            <a:gsLst>
              <a:gs pos="0">
                <a:srgbClr val="920000">
                  <a:shade val="30000"/>
                  <a:satMod val="115000"/>
                </a:srgbClr>
              </a:gs>
              <a:gs pos="50000">
                <a:srgbClr val="920000">
                  <a:shade val="67500"/>
                  <a:satMod val="115000"/>
                </a:srgbClr>
              </a:gs>
              <a:gs pos="100000">
                <a:srgbClr val="9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628650" y="1983179"/>
            <a:ext cx="7886700" cy="3705102"/>
          </a:xfrm>
        </p:spPr>
        <p:txBody>
          <a:bodyPr>
            <a:normAutofit/>
          </a:bodyPr>
          <a:lstStyle/>
          <a:p>
            <a:pPr marL="0">
              <a:buNone/>
            </a:pPr>
            <a:r>
              <a:rPr lang="en-US" sz="2000" dirty="0" smtClean="0">
                <a:solidFill>
                  <a:schemeClr val="bg1"/>
                </a:solidFill>
              </a:rPr>
              <a:t>In the post -WWII era, the highest ranking legal document in regard to the disposition of Taiwan is the San Francisco Peace Treaty (SFPT) of April 28, 1952. Under the terms of that treaty, Taiwan was not ceded to the Republic of China. Accordingly, there is absolutely no basis under international law for native Taiwanese persons to be issued passports by the Ministry of Foreign Affairs of a so-called “Republic of China.” </a:t>
            </a:r>
            <a:endParaRPr lang="es-ES" sz="2000" dirty="0" smtClean="0">
              <a:solidFill>
                <a:schemeClr val="bg1"/>
              </a:solidFill>
            </a:endParaRPr>
          </a:p>
          <a:p>
            <a:pPr marL="0">
              <a:buNone/>
            </a:pPr>
            <a:endParaRPr lang="es-ES" sz="2400" dirty="0" smtClean="0">
              <a:solidFill>
                <a:schemeClr val="bg1"/>
              </a:solidFill>
            </a:endParaRPr>
          </a:p>
          <a:p>
            <a:pPr marL="0">
              <a:buNone/>
            </a:pPr>
            <a:r>
              <a:rPr lang="en-US" sz="2000" i="1" dirty="0" smtClean="0">
                <a:solidFill>
                  <a:schemeClr val="bg1"/>
                </a:solidFill>
              </a:rPr>
              <a:t>Since the Dept. of State has continually failed to implement the provisions of this Senate ratified treaty, in direct violation of the U.S. Constitution, the CBP is strongly encouraged to conduct its own legal investigation on this issue, and come to its own conclusions. </a:t>
            </a:r>
            <a:endParaRPr lang="es-ES" sz="2000" i="1" dirty="0" smtClean="0">
              <a:solidFill>
                <a:schemeClr val="bg1"/>
              </a:solidFill>
            </a:endParaRPr>
          </a:p>
          <a:p>
            <a:pPr>
              <a:buNone/>
            </a:pPr>
            <a:endParaRPr lang="es-ES" dirty="0"/>
          </a:p>
        </p:txBody>
      </p:sp>
      <p:sp>
        <p:nvSpPr>
          <p:cNvPr id="4" name="Title 1"/>
          <p:cNvSpPr>
            <a:spLocks noGrp="1"/>
          </p:cNvSpPr>
          <p:nvPr>
            <p:ph type="title"/>
          </p:nvPr>
        </p:nvSpPr>
        <p:spPr>
          <a:xfrm>
            <a:off x="398206" y="503298"/>
            <a:ext cx="8391782" cy="1325563"/>
          </a:xfrm>
        </p:spPr>
        <p:txBody>
          <a:bodyPr>
            <a:noAutofit/>
          </a:bodyPr>
          <a:lstStyle/>
          <a:p>
            <a:pPr algn="ctr"/>
            <a:r>
              <a:rPr lang="en-US" sz="2800" b="1" dirty="0" smtClean="0">
                <a:solidFill>
                  <a:schemeClr val="bg1"/>
                </a:solidFill>
                <a:latin typeface="+mn-lt"/>
              </a:rPr>
              <a:t>Actions of the Customs and Border Protection (CBP) </a:t>
            </a:r>
            <a:r>
              <a:rPr lang="en-US" sz="2400" dirty="0" smtClean="0">
                <a:solidFill>
                  <a:schemeClr val="bg1"/>
                </a:solidFill>
                <a:latin typeface="+mn-lt"/>
              </a:rPr>
              <a:t>Dept. of Homeland Security</a:t>
            </a:r>
            <a:br>
              <a:rPr lang="en-US" sz="2400" dirty="0" smtClean="0">
                <a:solidFill>
                  <a:schemeClr val="bg1"/>
                </a:solidFill>
                <a:latin typeface="+mn-lt"/>
              </a:rPr>
            </a:br>
            <a:r>
              <a:rPr lang="en-US" sz="2400" dirty="0" smtClean="0">
                <a:solidFill>
                  <a:schemeClr val="bg1"/>
                </a:solidFill>
                <a:latin typeface="+mn-lt"/>
              </a:rPr>
              <a:t>(2)</a:t>
            </a:r>
            <a:endParaRPr lang="en-US" sz="2400" dirty="0">
              <a:solidFill>
                <a:schemeClr val="bg1"/>
              </a:solidFill>
              <a:latin typeface="+mn-lt"/>
            </a:endParaRPr>
          </a:p>
        </p:txBody>
      </p:sp>
      <p:sp>
        <p:nvSpPr>
          <p:cNvPr id="5" name="Rectangle 3"/>
          <p:cNvSpPr/>
          <p:nvPr/>
        </p:nvSpPr>
        <p:spPr>
          <a:xfrm>
            <a:off x="0" y="0"/>
            <a:ext cx="296562" cy="6858000"/>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a:off x="1" y="0"/>
            <a:ext cx="2899610" cy="83276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6562" y="0"/>
            <a:ext cx="8847438" cy="6858000"/>
          </a:xfrm>
          <a:prstGeom prst="rect">
            <a:avLst/>
          </a:prstGeom>
          <a:gradFill flip="none" rotWithShape="1">
            <a:gsLst>
              <a:gs pos="7000">
                <a:schemeClr val="bg1"/>
              </a:gs>
              <a:gs pos="0">
                <a:srgbClr val="00009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296562" cy="6858000"/>
          </a:xfrm>
          <a:prstGeom prst="rect">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rot="10800000">
            <a:off x="5791199" y="5895080"/>
            <a:ext cx="3352800" cy="962919"/>
          </a:xfrm>
          <a:prstGeom prst="rect">
            <a:avLst/>
          </a:prstGeom>
        </p:spPr>
      </p:pic>
      <p:sp>
        <p:nvSpPr>
          <p:cNvPr id="2" name="Title 1"/>
          <p:cNvSpPr>
            <a:spLocks noGrp="1"/>
          </p:cNvSpPr>
          <p:nvPr>
            <p:ph type="title"/>
          </p:nvPr>
        </p:nvSpPr>
        <p:spPr>
          <a:xfrm>
            <a:off x="925212" y="120632"/>
            <a:ext cx="7886700" cy="1325563"/>
          </a:xfrm>
        </p:spPr>
        <p:txBody>
          <a:bodyPr>
            <a:normAutofit/>
          </a:bodyPr>
          <a:lstStyle/>
          <a:p>
            <a:pPr algn="ctr"/>
            <a:r>
              <a:rPr lang="en-US" b="1" dirty="0">
                <a:solidFill>
                  <a:srgbClr val="000094"/>
                </a:solidFill>
                <a:latin typeface="+mn-lt"/>
              </a:rPr>
              <a:t>United States Policy on Taiwan</a:t>
            </a:r>
          </a:p>
        </p:txBody>
      </p:sp>
      <p:sp>
        <p:nvSpPr>
          <p:cNvPr id="3" name="Content Placeholder 2"/>
          <p:cNvSpPr>
            <a:spLocks noGrp="1"/>
          </p:cNvSpPr>
          <p:nvPr>
            <p:ph idx="1"/>
          </p:nvPr>
        </p:nvSpPr>
        <p:spPr>
          <a:xfrm>
            <a:off x="925211" y="1446195"/>
            <a:ext cx="8052745" cy="5291489"/>
          </a:xfrm>
        </p:spPr>
        <p:txBody>
          <a:bodyPr>
            <a:normAutofit fontScale="70000" lnSpcReduction="20000"/>
          </a:bodyPr>
          <a:lstStyle/>
          <a:p>
            <a:pPr lvl="0"/>
            <a:r>
              <a:rPr lang="en-US" dirty="0"/>
              <a:t>One China Policy of the United States </a:t>
            </a:r>
          </a:p>
          <a:p>
            <a:pPr lvl="0"/>
            <a:r>
              <a:rPr lang="en-US" dirty="0"/>
              <a:t>Three Joint USA-PRC Communiques</a:t>
            </a:r>
          </a:p>
          <a:p>
            <a:pPr lvl="0"/>
            <a:r>
              <a:rPr lang="en-US" dirty="0"/>
              <a:t>Taiwan Relations Act</a:t>
            </a:r>
          </a:p>
          <a:p>
            <a:pPr lvl="0"/>
            <a:r>
              <a:rPr lang="en-US" dirty="0"/>
              <a:t>Mandatory Guidance of the U.S. State Dept.</a:t>
            </a:r>
          </a:p>
          <a:p>
            <a:pPr lvl="0"/>
            <a:r>
              <a:rPr lang="en-US" dirty="0"/>
              <a:t>Internationally recognized ISO Codes</a:t>
            </a:r>
          </a:p>
          <a:p>
            <a:pPr marL="0" indent="0">
              <a:buNone/>
            </a:pPr>
            <a:endParaRPr lang="en-US" dirty="0"/>
          </a:p>
          <a:p>
            <a:pPr marL="0" indent="0">
              <a:buNone/>
            </a:pPr>
            <a:r>
              <a:rPr lang="en-US" dirty="0" smtClean="0">
                <a:latin typeface="Century Schoolbook" pitchFamily="18" charset="0"/>
              </a:rPr>
              <a:t>None of the above recognize </a:t>
            </a:r>
            <a:r>
              <a:rPr lang="en-US" dirty="0">
                <a:latin typeface="Century Schoolbook" pitchFamily="18" charset="0"/>
              </a:rPr>
              <a:t>any country or other entity called “Republic of </a:t>
            </a:r>
            <a:r>
              <a:rPr lang="en-US" dirty="0" smtClean="0">
                <a:latin typeface="Century Schoolbook" pitchFamily="18" charset="0"/>
              </a:rPr>
              <a:t>China.” </a:t>
            </a:r>
            <a:endParaRPr lang="en-US" dirty="0">
              <a:latin typeface="Century Schoolbook" pitchFamily="18" charset="0"/>
            </a:endParaRPr>
          </a:p>
          <a:p>
            <a:pPr marL="0" indent="0">
              <a:buNone/>
            </a:pPr>
            <a:endParaRPr lang="en-US" dirty="0"/>
          </a:p>
          <a:p>
            <a:pPr marL="0" indent="0">
              <a:buNone/>
            </a:pPr>
            <a:r>
              <a:rPr lang="en-US" dirty="0" smtClean="0"/>
              <a:t>Obviously, “citizenship classification” </a:t>
            </a:r>
            <a:r>
              <a:rPr lang="en-US" dirty="0"/>
              <a:t>is an important part of one’s personal identity, which is central both to the concept of “self” and to the maintenance of one’s dignity.</a:t>
            </a:r>
          </a:p>
          <a:p>
            <a:pPr marL="0" indent="0">
              <a:buNone/>
            </a:pPr>
            <a:endParaRPr lang="en-US" dirty="0" smtClean="0"/>
          </a:p>
          <a:p>
            <a:pPr marL="0" indent="0">
              <a:buNone/>
            </a:pPr>
            <a:r>
              <a:rPr lang="en-US" dirty="0" smtClean="0"/>
              <a:t>If </a:t>
            </a:r>
            <a:r>
              <a:rPr lang="en-US" dirty="0"/>
              <a:t>the native Taiwanese people are being misidentified as Chinese citizens, and mistakenly regarded as being legally entitled to hold Republic of China passports, it amounts to a serious violation of their human dignity. </a:t>
            </a:r>
          </a:p>
        </p:txBody>
      </p:sp>
      <p:sp>
        <p:nvSpPr>
          <p:cNvPr id="4" name="Rectangle 3"/>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455320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18736"/>
            <a:ext cx="7886700" cy="4694152"/>
          </a:xfrm>
        </p:spPr>
        <p:txBody>
          <a:bodyPr>
            <a:normAutofit fontScale="85000" lnSpcReduction="20000"/>
          </a:bodyPr>
          <a:lstStyle/>
          <a:p>
            <a:pPr lvl="0">
              <a:buClr>
                <a:schemeClr val="bg1"/>
              </a:buClr>
            </a:pPr>
            <a:r>
              <a:rPr lang="en-US" dirty="0">
                <a:solidFill>
                  <a:schemeClr val="bg1"/>
                </a:solidFill>
              </a:rPr>
              <a:t>Taiwan had been part of the Empire of Japan since </a:t>
            </a:r>
            <a:r>
              <a:rPr lang="en-US" dirty="0" smtClean="0">
                <a:solidFill>
                  <a:schemeClr val="bg1"/>
                </a:solidFill>
              </a:rPr>
              <a:t>1895</a:t>
            </a:r>
            <a:endParaRPr lang="en-US" dirty="0">
              <a:solidFill>
                <a:schemeClr val="bg1"/>
              </a:solidFill>
            </a:endParaRPr>
          </a:p>
          <a:p>
            <a:pPr lvl="0">
              <a:buClr>
                <a:schemeClr val="bg1"/>
              </a:buClr>
            </a:pPr>
            <a:r>
              <a:rPr lang="en-US" dirty="0">
                <a:solidFill>
                  <a:schemeClr val="bg1"/>
                </a:solidFill>
              </a:rPr>
              <a:t>Chinese Nationalist claims regarding the unilateral cancellation of the 1895 Treaty of Shimonoseki in the 1930s, 1940s, etc. have no legal </a:t>
            </a:r>
            <a:r>
              <a:rPr lang="en-US" dirty="0" smtClean="0">
                <a:solidFill>
                  <a:schemeClr val="bg1"/>
                </a:solidFill>
              </a:rPr>
              <a:t>significance</a:t>
            </a:r>
            <a:endParaRPr lang="en-US" dirty="0">
              <a:solidFill>
                <a:schemeClr val="bg1"/>
              </a:solidFill>
            </a:endParaRPr>
          </a:p>
          <a:p>
            <a:pPr lvl="0">
              <a:buClr>
                <a:schemeClr val="bg1"/>
              </a:buClr>
            </a:pPr>
            <a:r>
              <a:rPr lang="en-US" dirty="0">
                <a:solidFill>
                  <a:schemeClr val="bg1"/>
                </a:solidFill>
              </a:rPr>
              <a:t>The 1943 Cairo Declaration and 1945 Potsdam Declaration were only “statements of intent” and did not create any new legal </a:t>
            </a:r>
            <a:r>
              <a:rPr lang="en-US" dirty="0" smtClean="0">
                <a:solidFill>
                  <a:schemeClr val="bg1"/>
                </a:solidFill>
              </a:rPr>
              <a:t>relationships</a:t>
            </a:r>
            <a:endParaRPr lang="en-US" dirty="0">
              <a:solidFill>
                <a:schemeClr val="bg1"/>
              </a:solidFill>
            </a:endParaRPr>
          </a:p>
          <a:p>
            <a:pPr lvl="0">
              <a:buClr>
                <a:schemeClr val="bg1"/>
              </a:buClr>
            </a:pPr>
            <a:r>
              <a:rPr lang="en-US" dirty="0">
                <a:solidFill>
                  <a:schemeClr val="bg1"/>
                </a:solidFill>
              </a:rPr>
              <a:t>Under the laws of war of the post-Napoleonic era, the Oct. 25, 1945 Japanese surrender ceremonies in Taiwan only marked the beginning of the military </a:t>
            </a:r>
            <a:r>
              <a:rPr lang="en-US" dirty="0" smtClean="0">
                <a:solidFill>
                  <a:schemeClr val="bg1"/>
                </a:solidFill>
              </a:rPr>
              <a:t>occupation</a:t>
            </a:r>
            <a:endParaRPr lang="en-US" dirty="0">
              <a:solidFill>
                <a:schemeClr val="bg1"/>
              </a:solidFill>
            </a:endParaRPr>
          </a:p>
          <a:p>
            <a:pPr lvl="0">
              <a:buClr>
                <a:schemeClr val="bg1"/>
              </a:buClr>
            </a:pPr>
            <a:r>
              <a:rPr lang="en-US" dirty="0">
                <a:solidFill>
                  <a:schemeClr val="bg1"/>
                </a:solidFill>
              </a:rPr>
              <a:t>Military occupation does not transfer sovereignty.  There was no “Taiwan Retrocession Day” </a:t>
            </a:r>
          </a:p>
          <a:p>
            <a:pPr lvl="0">
              <a:buClr>
                <a:schemeClr val="bg1"/>
              </a:buClr>
            </a:pPr>
            <a:r>
              <a:rPr lang="en-US" dirty="0">
                <a:solidFill>
                  <a:schemeClr val="bg1"/>
                </a:solidFill>
              </a:rPr>
              <a:t>WWII in the Pacific ended with the coming into force of the San Francisco Peace Treaty (SFPT) on April 28, 1952 </a:t>
            </a:r>
          </a:p>
        </p:txBody>
      </p:sp>
      <p:sp>
        <p:nvSpPr>
          <p:cNvPr id="5" name="Rectangle 4"/>
          <p:cNvSpPr/>
          <p:nvPr/>
        </p:nvSpPr>
        <p:spPr>
          <a:xfrm>
            <a:off x="0" y="0"/>
            <a:ext cx="296562" cy="6858000"/>
          </a:xfrm>
          <a:prstGeom prst="rect">
            <a:avLst/>
          </a:prstGeom>
          <a:solidFill>
            <a:srgbClr val="000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a:off x="0" y="0"/>
            <a:ext cx="5550243" cy="1594022"/>
          </a:xfrm>
          <a:prstGeom prst="rect">
            <a:avLst/>
          </a:prstGeom>
        </p:spPr>
      </p:pic>
      <p:sp>
        <p:nvSpPr>
          <p:cNvPr id="2" name="Title 1"/>
          <p:cNvSpPr>
            <a:spLocks noGrp="1"/>
          </p:cNvSpPr>
          <p:nvPr>
            <p:ph type="title"/>
          </p:nvPr>
        </p:nvSpPr>
        <p:spPr>
          <a:xfrm>
            <a:off x="921650" y="488693"/>
            <a:ext cx="7300699" cy="1325563"/>
          </a:xfrm>
        </p:spPr>
        <p:txBody>
          <a:bodyPr/>
          <a:lstStyle/>
          <a:p>
            <a:pPr algn="ctr"/>
            <a:r>
              <a:rPr lang="en-US" b="1" dirty="0">
                <a:ln>
                  <a:solidFill>
                    <a:schemeClr val="bg1"/>
                  </a:solidFill>
                </a:ln>
                <a:solidFill>
                  <a:schemeClr val="bg1"/>
                </a:solidFill>
                <a:effectLst>
                  <a:outerShdw blurRad="38100" dist="38100" dir="2700000" algn="tl">
                    <a:srgbClr val="000000">
                      <a:alpha val="43137"/>
                    </a:srgbClr>
                  </a:outerShdw>
                </a:effectLst>
                <a:latin typeface="+mn-lt"/>
              </a:rPr>
              <a:t>WWII in the </a:t>
            </a:r>
            <a:r>
              <a:rPr lang="en-US" b="1" dirty="0" smtClean="0">
                <a:ln>
                  <a:solidFill>
                    <a:schemeClr val="bg1"/>
                  </a:solidFill>
                </a:ln>
                <a:solidFill>
                  <a:schemeClr val="bg1"/>
                </a:solidFill>
                <a:effectLst>
                  <a:outerShdw blurRad="38100" dist="38100" dir="2700000" algn="tl">
                    <a:srgbClr val="000000">
                      <a:alpha val="43137"/>
                    </a:srgbClr>
                  </a:outerShdw>
                </a:effectLst>
                <a:latin typeface="+mn-lt"/>
              </a:rPr>
              <a:t>Pacific</a:t>
            </a:r>
            <a:endParaRPr lang="en-US" b="1" dirty="0">
              <a:ln>
                <a:solidFill>
                  <a:schemeClr val="bg1"/>
                </a:solidFill>
              </a:ln>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 xmlns:p14="http://schemas.microsoft.com/office/powerpoint/2010/main" val="2153194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28000">
              <a:srgbClr val="C00000"/>
            </a:gs>
            <a:gs pos="79000">
              <a:srgbClr val="640000"/>
            </a:gs>
            <a:gs pos="53000">
              <a:srgbClr val="920000"/>
            </a:gs>
          </a:gsLst>
          <a:lin ang="27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296562" y="0"/>
            <a:ext cx="8847438" cy="6858000"/>
          </a:xfrm>
          <a:prstGeom prst="rect">
            <a:avLst/>
          </a:prstGeom>
          <a:gradFill flip="none" rotWithShape="1">
            <a:gsLst>
              <a:gs pos="96907">
                <a:schemeClr val="accent5">
                  <a:lumMod val="60000"/>
                  <a:lumOff val="40000"/>
                </a:schemeClr>
              </a:gs>
              <a:gs pos="72000">
                <a:schemeClr val="accent5">
                  <a:lumMod val="75000"/>
                </a:schemeClr>
              </a:gs>
              <a:gs pos="35000">
                <a:srgbClr val="00006E"/>
              </a:gs>
              <a:gs pos="9000">
                <a:srgbClr val="00005B"/>
              </a:gs>
              <a:gs pos="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2965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 xmlns:a14="http://schemas.microsoft.com/office/drawing/2010/main" val="0"/>
              </a:ext>
            </a:extLst>
          </a:blip>
          <a:srcRect l="53942" t="64515" r="-1073" b="8413"/>
          <a:stretch/>
        </p:blipFill>
        <p:spPr>
          <a:xfrm>
            <a:off x="1" y="0"/>
            <a:ext cx="4189228" cy="1203140"/>
          </a:xfrm>
          <a:prstGeom prst="rect">
            <a:avLst/>
          </a:prstGeom>
        </p:spPr>
      </p:pic>
      <p:sp>
        <p:nvSpPr>
          <p:cNvPr id="2" name="Title 1"/>
          <p:cNvSpPr>
            <a:spLocks noGrp="1"/>
          </p:cNvSpPr>
          <p:nvPr>
            <p:ph type="title"/>
          </p:nvPr>
        </p:nvSpPr>
        <p:spPr>
          <a:xfrm>
            <a:off x="1528010" y="365126"/>
            <a:ext cx="6987339" cy="1325563"/>
          </a:xfrm>
        </p:spPr>
        <p:txBody>
          <a:bodyPr>
            <a:normAutofit/>
          </a:bodyPr>
          <a:lstStyle/>
          <a:p>
            <a:pPr algn="ctr"/>
            <a:r>
              <a:rPr lang="en-US" sz="4000" b="1" dirty="0">
                <a:solidFill>
                  <a:schemeClr val="bg1"/>
                </a:solidFill>
                <a:latin typeface="+mn-lt"/>
              </a:rPr>
              <a:t>Human Rights and the Taiwan Relations Act</a:t>
            </a:r>
          </a:p>
        </p:txBody>
      </p:sp>
      <p:sp>
        <p:nvSpPr>
          <p:cNvPr id="3" name="Content Placeholder 2"/>
          <p:cNvSpPr>
            <a:spLocks noGrp="1"/>
          </p:cNvSpPr>
          <p:nvPr>
            <p:ph idx="1"/>
          </p:nvPr>
        </p:nvSpPr>
        <p:spPr>
          <a:xfrm>
            <a:off x="628649" y="1825625"/>
            <a:ext cx="8214561" cy="4767680"/>
          </a:xfrm>
        </p:spPr>
        <p:txBody>
          <a:bodyPr>
            <a:normAutofit fontScale="70000" lnSpcReduction="20000"/>
          </a:bodyPr>
          <a:lstStyle/>
          <a:p>
            <a:pPr marL="0" indent="0">
              <a:buNone/>
            </a:pPr>
            <a:r>
              <a:rPr lang="en-US" dirty="0">
                <a:solidFill>
                  <a:schemeClr val="bg1"/>
                </a:solidFill>
              </a:rPr>
              <a:t>In consideration that the Taiwan Relations Act states: </a:t>
            </a:r>
          </a:p>
          <a:p>
            <a:pPr marL="457200" lvl="1" indent="0">
              <a:buNone/>
            </a:pPr>
            <a:r>
              <a:rPr lang="en-US" sz="2900" i="1" dirty="0" smtClean="0">
                <a:solidFill>
                  <a:schemeClr val="bg1"/>
                </a:solidFill>
              </a:rPr>
              <a:t>“The </a:t>
            </a:r>
            <a:r>
              <a:rPr lang="en-US" sz="2900" i="1" dirty="0">
                <a:solidFill>
                  <a:schemeClr val="bg1"/>
                </a:solidFill>
              </a:rPr>
              <a:t>preservation and enhancement of the human rights of all the people on Taiwan are hereby reaffirmed as objectives of the United States</a:t>
            </a:r>
            <a:r>
              <a:rPr lang="en-US" sz="2900" i="1" dirty="0" smtClean="0">
                <a:solidFill>
                  <a:schemeClr val="bg1"/>
                </a:solidFill>
              </a:rPr>
              <a:t>.”</a:t>
            </a:r>
            <a:endParaRPr lang="en-US" sz="2900" i="1" dirty="0">
              <a:solidFill>
                <a:schemeClr val="bg1"/>
              </a:solidFill>
            </a:endParaRPr>
          </a:p>
          <a:p>
            <a:pPr marL="0" indent="0">
              <a:buNone/>
            </a:pPr>
            <a:r>
              <a:rPr lang="en-US" b="1" dirty="0" smtClean="0">
                <a:solidFill>
                  <a:schemeClr val="bg1"/>
                </a:solidFill>
              </a:rPr>
              <a:t>Q: </a:t>
            </a:r>
            <a:r>
              <a:rPr lang="en-US" sz="2900" dirty="0" smtClean="0">
                <a:solidFill>
                  <a:schemeClr val="bg1"/>
                </a:solidFill>
                <a:latin typeface="Poor Richard" pitchFamily="18" charset="0"/>
              </a:rPr>
              <a:t>How </a:t>
            </a:r>
            <a:r>
              <a:rPr lang="en-US" sz="2900" dirty="0">
                <a:solidFill>
                  <a:schemeClr val="bg1"/>
                </a:solidFill>
                <a:latin typeface="Poor Richard" pitchFamily="18" charset="0"/>
              </a:rPr>
              <a:t>can any U.S. government official maintain that the native Taiwanese are legally entitled to hold Republic of China passports, when U.S. Executive Branch policy statements have continually stressed that the “Republic of China” does not exist as an independent sovereign nation, . . . .  </a:t>
            </a:r>
            <a:r>
              <a:rPr lang="en-US" sz="2900" b="1" i="1" dirty="0">
                <a:solidFill>
                  <a:schemeClr val="bg1"/>
                </a:solidFill>
                <a:latin typeface="Poor Richard" pitchFamily="18" charset="0"/>
              </a:rPr>
              <a:t>moreover</a:t>
            </a:r>
            <a:r>
              <a:rPr lang="en-US" sz="2900" dirty="0">
                <a:solidFill>
                  <a:schemeClr val="bg1"/>
                </a:solidFill>
                <a:latin typeface="Poor Richard" pitchFamily="18" charset="0"/>
              </a:rPr>
              <a:t> </a:t>
            </a:r>
            <a:r>
              <a:rPr lang="en-US" sz="2900" dirty="0" smtClean="0">
                <a:solidFill>
                  <a:schemeClr val="bg1"/>
                </a:solidFill>
                <a:latin typeface="Poor Richard" pitchFamily="18" charset="0"/>
              </a:rPr>
              <a:t> numerous </a:t>
            </a:r>
            <a:r>
              <a:rPr lang="en-US" sz="2900" dirty="0">
                <a:solidFill>
                  <a:schemeClr val="bg1"/>
                </a:solidFill>
                <a:latin typeface="Poor Richard" pitchFamily="18" charset="0"/>
              </a:rPr>
              <a:t>court decisions have found that Taiwan is </a:t>
            </a:r>
            <a:r>
              <a:rPr lang="en-US" sz="2900" dirty="0" smtClean="0">
                <a:solidFill>
                  <a:schemeClr val="bg1"/>
                </a:solidFill>
                <a:latin typeface="Poor Richard" pitchFamily="18" charset="0"/>
              </a:rPr>
              <a:t>not </a:t>
            </a:r>
            <a:r>
              <a:rPr lang="en-US" sz="2900" dirty="0">
                <a:solidFill>
                  <a:schemeClr val="bg1"/>
                </a:solidFill>
                <a:latin typeface="Poor Richard" pitchFamily="18" charset="0"/>
              </a:rPr>
              <a:t>even a part of the national territory of this non-existent nation?  </a:t>
            </a:r>
          </a:p>
          <a:p>
            <a:pPr marL="0" indent="0">
              <a:buNone/>
            </a:pPr>
            <a:r>
              <a:rPr lang="en-US" dirty="0">
                <a:solidFill>
                  <a:schemeClr val="bg1"/>
                </a:solidFill>
              </a:rPr>
              <a:t>Certainly, this amounts to degrading treatment of the native Taiwanese people as human beings, and is therefore in violation of -- </a:t>
            </a:r>
          </a:p>
          <a:p>
            <a:pPr marL="0" indent="0">
              <a:buNone/>
            </a:pPr>
            <a:r>
              <a:rPr lang="en-US" dirty="0">
                <a:solidFill>
                  <a:schemeClr val="bg1"/>
                </a:solidFill>
              </a:rPr>
              <a:t>  Article 5, Universal Declaration of Human Rights</a:t>
            </a:r>
          </a:p>
          <a:p>
            <a:pPr marL="0" indent="0">
              <a:buNone/>
            </a:pPr>
            <a:r>
              <a:rPr lang="en-US" dirty="0">
                <a:solidFill>
                  <a:schemeClr val="bg1"/>
                </a:solidFill>
              </a:rPr>
              <a:t>  Article 7, International Covenant on Civil and Political Rights </a:t>
            </a:r>
          </a:p>
          <a:p>
            <a:pPr marL="0" indent="0">
              <a:buNone/>
            </a:pPr>
            <a:r>
              <a:rPr lang="en-US" i="1" dirty="0">
                <a:solidFill>
                  <a:schemeClr val="bg1"/>
                </a:solidFill>
              </a:rPr>
              <a:t>A legally defensible determination of the “competent authority” to issue passports to native Taiwanese persons is an urgent task, which should receive the immediate attention of members of the Taiwan Caucuses in the House of Representatives and the Senate, as well as relevant Executive Branch officials and the Commander in Chief.</a:t>
            </a:r>
            <a:endParaRPr lang="en-US" dirty="0">
              <a:solidFill>
                <a:schemeClr val="bg1"/>
              </a:solidFill>
            </a:endParaRPr>
          </a:p>
        </p:txBody>
      </p:sp>
      <p:sp>
        <p:nvSpPr>
          <p:cNvPr id="4" name="Rectangle 3"/>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52172471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26074"/>
            <a:ext cx="7886700" cy="1325563"/>
          </a:xfrm>
        </p:spPr>
        <p:txBody>
          <a:bodyPr>
            <a:normAutofit fontScale="90000"/>
          </a:bodyPr>
          <a:lstStyle/>
          <a:p>
            <a:pPr algn="ctr"/>
            <a:r>
              <a:rPr lang="en-US" b="1" dirty="0">
                <a:solidFill>
                  <a:schemeClr val="bg1"/>
                </a:solidFill>
                <a:latin typeface="+mn-lt"/>
              </a:rPr>
              <a:t>Human </a:t>
            </a:r>
            <a:r>
              <a:rPr lang="en-US" b="1" dirty="0" smtClean="0">
                <a:solidFill>
                  <a:schemeClr val="bg1"/>
                </a:solidFill>
                <a:latin typeface="+mn-lt"/>
              </a:rPr>
              <a:t>Dignity</a:t>
            </a:r>
            <a:br>
              <a:rPr lang="en-US" b="1" dirty="0" smtClean="0">
                <a:solidFill>
                  <a:schemeClr val="bg1"/>
                </a:solidFill>
                <a:latin typeface="+mn-lt"/>
              </a:rPr>
            </a:br>
            <a:r>
              <a:rPr lang="en-US" sz="2700" i="1" dirty="0">
                <a:solidFill>
                  <a:schemeClr val="bg1"/>
                </a:solidFill>
              </a:rPr>
              <a:t>Remarks by Secretary of State Hillary Rodham Clinton</a:t>
            </a:r>
            <a:r>
              <a:rPr lang="en-US" sz="3100" dirty="0">
                <a:solidFill>
                  <a:schemeClr val="bg1"/>
                </a:solidFill>
                <a:latin typeface="+mn-lt"/>
              </a:rPr>
              <a:t/>
            </a:r>
            <a:br>
              <a:rPr lang="en-US" sz="3100" dirty="0">
                <a:solidFill>
                  <a:schemeClr val="bg1"/>
                </a:solidFill>
                <a:latin typeface="+mn-lt"/>
              </a:rPr>
            </a:br>
            <a:endParaRPr lang="en-US" b="1" dirty="0">
              <a:solidFill>
                <a:schemeClr val="bg1"/>
              </a:solidFill>
              <a:latin typeface="+mn-lt"/>
            </a:endParaRPr>
          </a:p>
        </p:txBody>
      </p:sp>
      <p:sp>
        <p:nvSpPr>
          <p:cNvPr id="3" name="Content Placeholder 2"/>
          <p:cNvSpPr>
            <a:spLocks noGrp="1"/>
          </p:cNvSpPr>
          <p:nvPr>
            <p:ph idx="1"/>
          </p:nvPr>
        </p:nvSpPr>
        <p:spPr>
          <a:xfrm>
            <a:off x="628650" y="1825624"/>
            <a:ext cx="7886700" cy="4695491"/>
          </a:xfrm>
        </p:spPr>
        <p:txBody>
          <a:bodyPr>
            <a:normAutofit fontScale="77500" lnSpcReduction="20000"/>
          </a:bodyPr>
          <a:lstStyle/>
          <a:p>
            <a:pPr marL="0" indent="0">
              <a:buNone/>
            </a:pPr>
            <a:r>
              <a:rPr lang="en-US" dirty="0" smtClean="0">
                <a:solidFill>
                  <a:schemeClr val="bg1"/>
                </a:solidFill>
              </a:rPr>
              <a:t>We </a:t>
            </a:r>
            <a:r>
              <a:rPr lang="en-US" dirty="0">
                <a:solidFill>
                  <a:schemeClr val="bg1"/>
                </a:solidFill>
              </a:rPr>
              <a:t>seek to protect these rights at home and advocate for them abroad because doing so is central to our identity, a source of our influence in the world, and essential to our national interests. As President Obama and I have said, governments that respect human rights and reflect the will of their people are more stable, secure and prosperous over the long run, and better allies for the United States. </a:t>
            </a:r>
            <a:endParaRPr lang="en-US" dirty="0" smtClean="0">
              <a:solidFill>
                <a:schemeClr val="bg1"/>
              </a:solidFill>
            </a:endParaRPr>
          </a:p>
          <a:p>
            <a:pPr marL="0" indent="0">
              <a:buNone/>
            </a:pPr>
            <a:r>
              <a:rPr lang="en-US" dirty="0" smtClean="0">
                <a:solidFill>
                  <a:schemeClr val="bg1"/>
                </a:solidFill>
              </a:rPr>
              <a:t>Human </a:t>
            </a:r>
            <a:r>
              <a:rPr lang="en-US" dirty="0">
                <a:solidFill>
                  <a:schemeClr val="bg1"/>
                </a:solidFill>
              </a:rPr>
              <a:t>rights cannot be disconnected from other priorities. They are inextricably linked with all of the goals we strive for at home and around the world. The Universal Declaration is not just a catalog of rights and government obligations. It is a time-tested blueprint for successful societies.</a:t>
            </a:r>
          </a:p>
          <a:p>
            <a:pPr marL="0" indent="0">
              <a:buNone/>
            </a:pPr>
            <a:r>
              <a:rPr lang="en-US" dirty="0" smtClean="0">
                <a:solidFill>
                  <a:schemeClr val="bg1"/>
                </a:solidFill>
              </a:rPr>
              <a:t>Let’s </a:t>
            </a:r>
            <a:r>
              <a:rPr lang="en-US" dirty="0">
                <a:solidFill>
                  <a:schemeClr val="bg1"/>
                </a:solidFill>
              </a:rPr>
              <a:t>not forget that there is a phrase that people in the United States invoke when urging others to support human rights: “Be on the right side of history.”</a:t>
            </a:r>
          </a:p>
          <a:p>
            <a:pPr marL="0" indent="0">
              <a:buNone/>
            </a:pPr>
            <a:r>
              <a:rPr lang="en-US" dirty="0" smtClean="0">
                <a:solidFill>
                  <a:schemeClr val="bg1"/>
                </a:solidFill>
              </a:rPr>
              <a:t>We </a:t>
            </a:r>
            <a:r>
              <a:rPr lang="en-US" dirty="0">
                <a:solidFill>
                  <a:schemeClr val="bg1"/>
                </a:solidFill>
              </a:rPr>
              <a:t>celebrate Human Rights Day every December, but advancing freedom and human rights is our daily work</a:t>
            </a:r>
            <a:r>
              <a:rPr lang="en-US" dirty="0" smtClean="0">
                <a:solidFill>
                  <a:schemeClr val="bg1"/>
                </a:solidFill>
              </a:rPr>
              <a:t>.</a:t>
            </a:r>
            <a:r>
              <a:rPr lang="en-US" dirty="0">
                <a:solidFill>
                  <a:schemeClr val="bg1"/>
                </a:solidFill>
              </a:rPr>
              <a:t> </a:t>
            </a:r>
          </a:p>
        </p:txBody>
      </p:sp>
      <p:sp>
        <p:nvSpPr>
          <p:cNvPr id="4" name="Rectangle 3"/>
          <p:cNvSpPr/>
          <p:nvPr/>
        </p:nvSpPr>
        <p:spPr>
          <a:xfrm>
            <a:off x="0" y="0"/>
            <a:ext cx="296562" cy="6858000"/>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a:off x="1" y="0"/>
            <a:ext cx="4189228" cy="1203140"/>
          </a:xfrm>
          <a:prstGeom prst="rect">
            <a:avLst/>
          </a:prstGeom>
        </p:spPr>
      </p:pic>
    </p:spTree>
    <p:extLst>
      <p:ext uri="{BB962C8B-B14F-4D97-AF65-F5344CB8AC3E}">
        <p14:creationId xmlns="" xmlns:p14="http://schemas.microsoft.com/office/powerpoint/2010/main" val="2970960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562" y="0"/>
            <a:ext cx="8847438" cy="6858000"/>
          </a:xfrm>
          <a:prstGeom prst="rect">
            <a:avLst/>
          </a:prstGeom>
          <a:gradFill flip="none" rotWithShape="1">
            <a:gsLst>
              <a:gs pos="92000">
                <a:schemeClr val="bg1"/>
              </a:gs>
              <a:gs pos="95876">
                <a:srgbClr val="000058"/>
              </a:gs>
              <a:gs pos="7000">
                <a:schemeClr val="bg1"/>
              </a:gs>
              <a:gs pos="0">
                <a:srgbClr val="00009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296562" cy="6858000"/>
          </a:xfrm>
          <a:prstGeom prst="rect">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a:off x="1" y="0"/>
            <a:ext cx="4189228" cy="1203140"/>
          </a:xfrm>
          <a:prstGeom prst="rect">
            <a:avLst/>
          </a:prstGeom>
        </p:spPr>
      </p:pic>
      <p:sp>
        <p:nvSpPr>
          <p:cNvPr id="2" name="Title 1"/>
          <p:cNvSpPr>
            <a:spLocks noGrp="1"/>
          </p:cNvSpPr>
          <p:nvPr>
            <p:ph type="title"/>
          </p:nvPr>
        </p:nvSpPr>
        <p:spPr>
          <a:xfrm>
            <a:off x="628650" y="697822"/>
            <a:ext cx="7886700" cy="1325563"/>
          </a:xfrm>
        </p:spPr>
        <p:txBody>
          <a:bodyPr>
            <a:normAutofit fontScale="90000"/>
          </a:bodyPr>
          <a:lstStyle/>
          <a:p>
            <a:pPr algn="ctr"/>
            <a:r>
              <a:rPr lang="en-US" b="1" dirty="0">
                <a:solidFill>
                  <a:srgbClr val="000058"/>
                </a:solidFill>
                <a:latin typeface="+mn-lt"/>
              </a:rPr>
              <a:t>Human </a:t>
            </a:r>
            <a:r>
              <a:rPr lang="en-US" b="1" dirty="0" smtClean="0">
                <a:solidFill>
                  <a:srgbClr val="000058"/>
                </a:solidFill>
                <a:latin typeface="+mn-lt"/>
              </a:rPr>
              <a:t>Dignity</a:t>
            </a:r>
            <a:r>
              <a:rPr lang="en-US" sz="4000" b="1" dirty="0" smtClean="0">
                <a:solidFill>
                  <a:srgbClr val="000058"/>
                </a:solidFill>
                <a:latin typeface="+mn-lt"/>
              </a:rPr>
              <a:t/>
            </a:r>
            <a:br>
              <a:rPr lang="en-US" sz="4000" b="1" dirty="0" smtClean="0">
                <a:solidFill>
                  <a:srgbClr val="000058"/>
                </a:solidFill>
                <a:latin typeface="+mn-lt"/>
              </a:rPr>
            </a:br>
            <a:r>
              <a:rPr lang="en-US" sz="2700" i="1" dirty="0"/>
              <a:t>Remarks by</a:t>
            </a:r>
            <a:r>
              <a:rPr lang="en-US" sz="2700" dirty="0"/>
              <a:t> </a:t>
            </a:r>
            <a:r>
              <a:rPr lang="en-US" sz="2700" i="1" dirty="0"/>
              <a:t>Secretary of State John F. Kerry</a:t>
            </a:r>
            <a:r>
              <a:rPr lang="en-US" sz="3100" dirty="0"/>
              <a:t/>
            </a:r>
            <a:br>
              <a:rPr lang="en-US" sz="3100" dirty="0"/>
            </a:br>
            <a:endParaRPr lang="en-US" sz="4000" b="1" dirty="0">
              <a:solidFill>
                <a:srgbClr val="000058"/>
              </a:solidFill>
              <a:latin typeface="+mn-lt"/>
            </a:endParaRPr>
          </a:p>
        </p:txBody>
      </p:sp>
      <p:sp>
        <p:nvSpPr>
          <p:cNvPr id="3" name="Content Placeholder 2"/>
          <p:cNvSpPr>
            <a:spLocks noGrp="1"/>
          </p:cNvSpPr>
          <p:nvPr>
            <p:ph idx="1"/>
          </p:nvPr>
        </p:nvSpPr>
        <p:spPr>
          <a:xfrm>
            <a:off x="776931" y="1769665"/>
            <a:ext cx="7738419" cy="4943956"/>
          </a:xfrm>
        </p:spPr>
        <p:txBody>
          <a:bodyPr>
            <a:noAutofit/>
          </a:bodyPr>
          <a:lstStyle/>
          <a:p>
            <a:pPr marL="0" indent="0">
              <a:buNone/>
            </a:pPr>
            <a:r>
              <a:rPr lang="en-US" sz="1700" dirty="0" smtClean="0"/>
              <a:t>We </a:t>
            </a:r>
            <a:r>
              <a:rPr lang="en-US" sz="1700" dirty="0"/>
              <a:t>value human rights, and we need to tell the story of America’s good work there, too. We know that the most effective way to promote the universal rights of all people, rights and religious freedom, is not from the podium, not from either end of Pennsylvania Avenue. It’s from the front lines – wherever freedom and basic human dignity are denied.</a:t>
            </a:r>
          </a:p>
          <a:p>
            <a:pPr marL="0" indent="0">
              <a:buNone/>
            </a:pPr>
            <a:r>
              <a:rPr lang="en-US" sz="1700" dirty="0" smtClean="0"/>
              <a:t>The </a:t>
            </a:r>
            <a:r>
              <a:rPr lang="en-US" sz="1700" dirty="0"/>
              <a:t>fundamental struggle for dignity, for decency in the treatment of human beings between each other and between states and citizens, is a driving force in all of human history. And from our own nation’s journey, we know that this is a work in progress.</a:t>
            </a:r>
          </a:p>
          <a:p>
            <a:pPr marL="0" indent="0">
              <a:buNone/>
            </a:pPr>
            <a:r>
              <a:rPr lang="en-US" sz="1700" dirty="0" smtClean="0"/>
              <a:t>Across </a:t>
            </a:r>
            <a:r>
              <a:rPr lang="en-US" sz="1700" dirty="0"/>
              <a:t>the world, the struggle is not over; the march of human dignity is not complete. More than six decades after the adoption of the Universal Declaration of Human Rights, we are still working to ensure that the rights set forth in it become “a common standard of achievement for all peoples and all nations.”</a:t>
            </a:r>
          </a:p>
          <a:p>
            <a:pPr marL="0" indent="0">
              <a:buNone/>
            </a:pPr>
            <a:r>
              <a:rPr lang="en-US" sz="1700" dirty="0" smtClean="0"/>
              <a:t>The </a:t>
            </a:r>
            <a:r>
              <a:rPr lang="en-US" sz="1700" dirty="0"/>
              <a:t>demand for human dignity I believe, President Obama believes – I think all of us believe in this country – is unstoppable. And today we reaffirm our commitment to stand with the many who seek dignity and against the few who deny it.</a:t>
            </a:r>
          </a:p>
          <a:p>
            <a:pPr marL="0" indent="0">
              <a:buNone/>
            </a:pPr>
            <a:r>
              <a:rPr lang="en-US" sz="1700" dirty="0" smtClean="0"/>
              <a:t>That’s </a:t>
            </a:r>
            <a:r>
              <a:rPr lang="en-US" sz="1700" dirty="0"/>
              <a:t>how we live up to our ideals. That’s how we will meet the demands of this moment. That’s how we will build a more stable and peaceful world.</a:t>
            </a:r>
          </a:p>
        </p:txBody>
      </p:sp>
      <p:sp>
        <p:nvSpPr>
          <p:cNvPr id="4" name="Rectangle 3"/>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489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4"/>
          <p:cNvSpPr/>
          <p:nvPr/>
        </p:nvSpPr>
        <p:spPr>
          <a:xfrm>
            <a:off x="296562" y="0"/>
            <a:ext cx="8847438" cy="6858000"/>
          </a:xfrm>
          <a:prstGeom prst="rect">
            <a:avLst/>
          </a:prstGeom>
          <a:gradFill flip="none" rotWithShape="1">
            <a:gsLst>
              <a:gs pos="92000">
                <a:schemeClr val="bg1"/>
              </a:gs>
              <a:gs pos="95876">
                <a:srgbClr val="000058"/>
              </a:gs>
              <a:gs pos="7000">
                <a:schemeClr val="bg1"/>
              </a:gs>
              <a:gs pos="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40525" y="819397"/>
            <a:ext cx="7886700" cy="1132549"/>
          </a:xfrm>
        </p:spPr>
        <p:txBody>
          <a:bodyPr>
            <a:normAutofit fontScale="90000"/>
          </a:bodyPr>
          <a:lstStyle/>
          <a:p>
            <a:pPr algn="ctr"/>
            <a:r>
              <a:rPr lang="en-US" b="1" dirty="0" smtClean="0">
                <a:solidFill>
                  <a:srgbClr val="000058"/>
                </a:solidFill>
                <a:latin typeface="+mn-lt"/>
              </a:rPr>
              <a:t>Human Dignity</a:t>
            </a:r>
            <a:r>
              <a:rPr lang="en-US" b="1" dirty="0" smtClean="0"/>
              <a:t/>
            </a:r>
            <a:br>
              <a:rPr lang="en-US" b="1" dirty="0" smtClean="0"/>
            </a:br>
            <a:r>
              <a:rPr lang="en-US" sz="2200" i="1" dirty="0" smtClean="0"/>
              <a:t>Remarks by Deputy Assistant </a:t>
            </a:r>
            <a:r>
              <a:rPr lang="en-US" sz="2200" i="1" dirty="0" err="1" smtClean="0"/>
              <a:t>Sec.of</a:t>
            </a:r>
            <a:r>
              <a:rPr lang="en-US" sz="2200" i="1" dirty="0" smtClean="0"/>
              <a:t> State Todd C. Chapman</a:t>
            </a:r>
            <a:r>
              <a:rPr lang="es-ES" dirty="0" smtClean="0"/>
              <a:t/>
            </a:r>
            <a:br>
              <a:rPr lang="es-ES" dirty="0" smtClean="0"/>
            </a:br>
            <a:endParaRPr lang="es-ES" dirty="0"/>
          </a:p>
        </p:txBody>
      </p:sp>
      <p:sp>
        <p:nvSpPr>
          <p:cNvPr id="3" name="2 Marcador de contenido"/>
          <p:cNvSpPr>
            <a:spLocks noGrp="1"/>
          </p:cNvSpPr>
          <p:nvPr>
            <p:ph idx="1"/>
          </p:nvPr>
        </p:nvSpPr>
        <p:spPr>
          <a:xfrm>
            <a:off x="985652" y="1983179"/>
            <a:ext cx="7362701" cy="3883231"/>
          </a:xfrm>
        </p:spPr>
        <p:txBody>
          <a:bodyPr>
            <a:normAutofit/>
          </a:bodyPr>
          <a:lstStyle/>
          <a:p>
            <a:pPr marL="0" indent="0">
              <a:lnSpc>
                <a:spcPct val="110000"/>
              </a:lnSpc>
              <a:buNone/>
            </a:pPr>
            <a:r>
              <a:rPr lang="en-US" sz="1800" dirty="0" smtClean="0"/>
              <a:t>Washington's aim in strengthening its partnerships in Asia — including with Taiwan — is to establish a stable security environment, and foster an open social and economic environment that respects human rights.</a:t>
            </a:r>
            <a:endParaRPr lang="es-ES" sz="1800" dirty="0" smtClean="0"/>
          </a:p>
          <a:p>
            <a:pPr marL="0" indent="0">
              <a:lnSpc>
                <a:spcPct val="110000"/>
              </a:lnSpc>
              <a:spcBef>
                <a:spcPts val="1200"/>
              </a:spcBef>
              <a:buNone/>
            </a:pPr>
            <a:r>
              <a:rPr lang="en-US" sz="1800" dirty="0" smtClean="0"/>
              <a:t>The goal is to enhance security, expand prosperity, and advance democratic values and human dignity.</a:t>
            </a:r>
            <a:endParaRPr lang="es-ES" sz="1800" dirty="0" smtClean="0"/>
          </a:p>
          <a:p>
            <a:pPr marL="0" indent="0">
              <a:lnSpc>
                <a:spcPct val="110000"/>
              </a:lnSpc>
              <a:spcBef>
                <a:spcPts val="1200"/>
              </a:spcBef>
              <a:buNone/>
            </a:pPr>
            <a:r>
              <a:rPr lang="en-US" sz="1800" dirty="0" smtClean="0"/>
              <a:t>Washington has an abiding interest in peace and stability across the Taiwan Strait and supports improving cross-strait relations “at a pace acceptable to the people on both sides.” </a:t>
            </a:r>
            <a:endParaRPr lang="es-ES" sz="1800" dirty="0" smtClean="0"/>
          </a:p>
          <a:p>
            <a:pPr marL="0" indent="0">
              <a:lnSpc>
                <a:spcPct val="110000"/>
              </a:lnSpc>
              <a:spcBef>
                <a:spcPts val="1200"/>
              </a:spcBef>
              <a:buNone/>
            </a:pPr>
            <a:r>
              <a:rPr lang="en-US" sz="1800" dirty="0" smtClean="0"/>
              <a:t>Taiwan’s role in the US’ “pivot” to Asia is to preserve peace and stability in the Taiwan Strait. </a:t>
            </a:r>
            <a:endParaRPr lang="es-ES" sz="1800" dirty="0" smtClean="0"/>
          </a:p>
          <a:p>
            <a:endParaRPr lang="es-ES" dirty="0"/>
          </a:p>
        </p:txBody>
      </p:sp>
      <p:pic>
        <p:nvPicPr>
          <p:cNvPr id="5"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flipV="1">
            <a:off x="0" y="5654860"/>
            <a:ext cx="4189228" cy="120314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562" y="0"/>
            <a:ext cx="8847438" cy="6858000"/>
          </a:xfrm>
          <a:prstGeom prst="rect">
            <a:avLst/>
          </a:prstGeom>
          <a:gradFill flip="none" rotWithShape="1">
            <a:gsLst>
              <a:gs pos="96907">
                <a:schemeClr val="accent5">
                  <a:lumMod val="60000"/>
                  <a:lumOff val="40000"/>
                </a:schemeClr>
              </a:gs>
              <a:gs pos="72000">
                <a:schemeClr val="accent5">
                  <a:lumMod val="75000"/>
                </a:schemeClr>
              </a:gs>
              <a:gs pos="35000">
                <a:srgbClr val="00006E"/>
              </a:gs>
              <a:gs pos="9000">
                <a:srgbClr val="00005B"/>
              </a:gs>
              <a:gs pos="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2965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flipH="1">
            <a:off x="4954772" y="0"/>
            <a:ext cx="4189228" cy="1203140"/>
          </a:xfrm>
          <a:prstGeom prst="rect">
            <a:avLst/>
          </a:prstGeom>
        </p:spPr>
      </p:pic>
      <p:sp>
        <p:nvSpPr>
          <p:cNvPr id="2" name="Title 1"/>
          <p:cNvSpPr>
            <a:spLocks noGrp="1"/>
          </p:cNvSpPr>
          <p:nvPr>
            <p:ph type="title"/>
          </p:nvPr>
        </p:nvSpPr>
        <p:spPr>
          <a:xfrm>
            <a:off x="554234" y="270124"/>
            <a:ext cx="6987339" cy="1325563"/>
          </a:xfrm>
        </p:spPr>
        <p:txBody>
          <a:bodyPr>
            <a:normAutofit/>
          </a:bodyPr>
          <a:lstStyle/>
          <a:p>
            <a:pPr algn="ctr"/>
            <a:r>
              <a:rPr lang="en-US" sz="4000" b="1" dirty="0" smtClean="0">
                <a:solidFill>
                  <a:schemeClr val="bg1"/>
                </a:solidFill>
                <a:latin typeface="+mn-lt"/>
              </a:rPr>
              <a:t>Is the “Republic of China” the legal government of Taiwan?</a:t>
            </a:r>
            <a:endParaRPr lang="en-US" sz="4000" b="1" dirty="0">
              <a:solidFill>
                <a:schemeClr val="bg1"/>
              </a:solidFill>
              <a:latin typeface="+mn-lt"/>
            </a:endParaRPr>
          </a:p>
        </p:txBody>
      </p:sp>
      <p:sp>
        <p:nvSpPr>
          <p:cNvPr id="3" name="Content Placeholder 2"/>
          <p:cNvSpPr>
            <a:spLocks noGrp="1"/>
          </p:cNvSpPr>
          <p:nvPr>
            <p:ph idx="1"/>
          </p:nvPr>
        </p:nvSpPr>
        <p:spPr>
          <a:xfrm>
            <a:off x="463138" y="1671246"/>
            <a:ext cx="8356321" cy="4767680"/>
          </a:xfrm>
        </p:spPr>
        <p:txBody>
          <a:bodyPr>
            <a:noAutofit/>
          </a:bodyPr>
          <a:lstStyle/>
          <a:p>
            <a:pPr marL="0">
              <a:buNone/>
            </a:pPr>
            <a:r>
              <a:rPr lang="en-US" sz="1600" dirty="0" smtClean="0">
                <a:solidFill>
                  <a:schemeClr val="bg1"/>
                </a:solidFill>
              </a:rPr>
              <a:t>In order to be considered the legal government of Taiwan, three criteria would appear to be most relevant.</a:t>
            </a:r>
            <a:endParaRPr lang="es-ES" sz="1600" dirty="0" smtClean="0">
              <a:solidFill>
                <a:schemeClr val="bg1"/>
              </a:solidFill>
            </a:endParaRPr>
          </a:p>
          <a:p>
            <a:pPr lvl="0"/>
            <a:r>
              <a:rPr lang="en-US" sz="1600" dirty="0" smtClean="0">
                <a:solidFill>
                  <a:schemeClr val="bg1"/>
                </a:solidFill>
              </a:rPr>
              <a:t>First, the ROC would have to be able to produce an international treaty reference which (unequivocally) shows that the sovereignty of "Formosa and the Pescadores" has been transferred to the ROC. </a:t>
            </a:r>
            <a:endParaRPr lang="es-ES" sz="1600" dirty="0" smtClean="0">
              <a:solidFill>
                <a:schemeClr val="bg1"/>
              </a:solidFill>
            </a:endParaRPr>
          </a:p>
          <a:p>
            <a:pPr lvl="0"/>
            <a:r>
              <a:rPr lang="en-US" sz="1600" dirty="0" smtClean="0">
                <a:solidFill>
                  <a:schemeClr val="bg1"/>
                </a:solidFill>
              </a:rPr>
              <a:t>Second, it would be necessary to prove that Taiwan has been officially "incorporated" into the territory of the ROC according to the procedures outlined in ROC domestic laws. As most people know, Article 4 of the Constitution of the Republic of China states that: "The territory of the Republic of China within its existing national boundaries shall not be altered except by a resolution of the National Assembly." </a:t>
            </a:r>
            <a:endParaRPr lang="es-ES" sz="1600" dirty="0" smtClean="0">
              <a:solidFill>
                <a:schemeClr val="bg1"/>
              </a:solidFill>
            </a:endParaRPr>
          </a:p>
          <a:p>
            <a:pPr lvl="0"/>
            <a:r>
              <a:rPr lang="en-US" sz="1600" dirty="0" smtClean="0">
                <a:solidFill>
                  <a:schemeClr val="bg1"/>
                </a:solidFill>
              </a:rPr>
              <a:t>Third, after fulfilling the above two conditions, it would then be necessary to show that a law was passed by the legislative branch (Legislative Yuan) of the ROC government (sometime in the mid-1950's) specifying the mass naturalization of all native Taiwanese persons as "ROC citizens.“</a:t>
            </a:r>
            <a:endParaRPr lang="es-ES" sz="1600" dirty="0" smtClean="0">
              <a:solidFill>
                <a:schemeClr val="bg1"/>
              </a:solidFill>
            </a:endParaRPr>
          </a:p>
          <a:p>
            <a:pPr marL="0" lvl="0">
              <a:buNone/>
            </a:pPr>
            <a:r>
              <a:rPr lang="en-US" sz="1600" dirty="0" smtClean="0">
                <a:solidFill>
                  <a:schemeClr val="bg1"/>
                </a:solidFill>
              </a:rPr>
              <a:t>In fact, none of these three most basic qualifying criteria have been fulfilled. In other words, there are no specifications in any international treaty which verify that the sovereignty of "Formosa and the Pescadores" has ever been transferred to the ROC. Additionally, there is no Resolution of the National Assembly on record to justify the alleged "incorporation" of Taiwan into ROC territory. Lastly, the Legislative Yuan in Taiwan has never passed a law to provide for the mass-naturalization of native Taiwanese persons as ROC citizens after the close of the WWII period. </a:t>
            </a:r>
            <a:endParaRPr lang="es-ES" sz="1600" dirty="0">
              <a:solidFill>
                <a:schemeClr val="bg1"/>
              </a:solidFill>
            </a:endParaRPr>
          </a:p>
        </p:txBody>
      </p:sp>
      <p:sp>
        <p:nvSpPr>
          <p:cNvPr id="4" name="Rectangle 3"/>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521724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1"/>
            </a:gs>
            <a:gs pos="91000">
              <a:srgbClr val="C00000"/>
            </a:gs>
            <a:gs pos="84000">
              <a:srgbClr val="640000"/>
            </a:gs>
            <a:gs pos="53000">
              <a:srgbClr val="920000"/>
            </a:gs>
          </a:gsLst>
          <a:lin ang="2700000" scaled="1"/>
          <a:tileRect/>
        </a:gradFill>
        <a:effectLst/>
      </p:bgPr>
    </p:bg>
    <p:spTree>
      <p:nvGrpSpPr>
        <p:cNvPr id="1" name=""/>
        <p:cNvGrpSpPr/>
        <p:nvPr/>
      </p:nvGrpSpPr>
      <p:grpSpPr>
        <a:xfrm>
          <a:off x="0" y="0"/>
          <a:ext cx="0" cy="0"/>
          <a:chOff x="0" y="0"/>
          <a:chExt cx="0" cy="0"/>
        </a:xfrm>
      </p:grpSpPr>
      <p:sp>
        <p:nvSpPr>
          <p:cNvPr id="7" name="6 Rectángulo"/>
          <p:cNvSpPr/>
          <p:nvPr/>
        </p:nvSpPr>
        <p:spPr>
          <a:xfrm>
            <a:off x="273133" y="0"/>
            <a:ext cx="8870868" cy="6858000"/>
          </a:xfrm>
          <a:prstGeom prst="rect">
            <a:avLst/>
          </a:prstGeom>
          <a:solidFill>
            <a:srgbClr val="0000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title"/>
          </p:nvPr>
        </p:nvSpPr>
        <p:spPr>
          <a:xfrm>
            <a:off x="628650" y="216845"/>
            <a:ext cx="7886700" cy="1325563"/>
          </a:xfrm>
        </p:spPr>
        <p:txBody>
          <a:bodyPr>
            <a:normAutofit/>
          </a:bodyPr>
          <a:lstStyle/>
          <a:p>
            <a:r>
              <a:rPr lang="en-US" b="1" dirty="0">
                <a:solidFill>
                  <a:schemeClr val="bg1"/>
                </a:solidFill>
                <a:latin typeface="+mn-lt"/>
              </a:rPr>
              <a:t>United States Military Government (USMG) jurisdiction</a:t>
            </a:r>
          </a:p>
        </p:txBody>
      </p:sp>
      <p:sp>
        <p:nvSpPr>
          <p:cNvPr id="3" name="Content Placeholder 2"/>
          <p:cNvSpPr>
            <a:spLocks noGrp="1"/>
          </p:cNvSpPr>
          <p:nvPr>
            <p:ph idx="1"/>
          </p:nvPr>
        </p:nvSpPr>
        <p:spPr>
          <a:xfrm>
            <a:off x="628650" y="1542408"/>
            <a:ext cx="7886700" cy="4351338"/>
          </a:xfrm>
        </p:spPr>
        <p:txBody>
          <a:bodyPr>
            <a:noAutofit/>
          </a:bodyPr>
          <a:lstStyle/>
          <a:p>
            <a:pPr marL="0" indent="0">
              <a:buNone/>
            </a:pPr>
            <a:r>
              <a:rPr lang="en-US" sz="1600" dirty="0" smtClean="0">
                <a:solidFill>
                  <a:schemeClr val="bg1"/>
                </a:solidFill>
              </a:rPr>
              <a:t>An </a:t>
            </a:r>
            <a:r>
              <a:rPr lang="en-US" sz="1600" dirty="0">
                <a:solidFill>
                  <a:schemeClr val="bg1"/>
                </a:solidFill>
              </a:rPr>
              <a:t>announcement regarding the end of USMG jurisdiction in California, Puerto Rico, Philippines, Guam, Cuba, and the </a:t>
            </a:r>
            <a:r>
              <a:rPr lang="en-US" sz="1600" dirty="0" err="1">
                <a:solidFill>
                  <a:schemeClr val="bg1"/>
                </a:solidFill>
              </a:rPr>
              <a:t>Ryukyus</a:t>
            </a:r>
            <a:r>
              <a:rPr lang="en-US" sz="1600" dirty="0">
                <a:solidFill>
                  <a:schemeClr val="bg1"/>
                </a:solidFill>
              </a:rPr>
              <a:t> was formally promulgated by the U.S. Commander in Chief.  That USMG jurisdiction is terminated with such a formal announcement is clearly the established precedent</a:t>
            </a:r>
            <a:r>
              <a:rPr lang="en-US" sz="1600" dirty="0" smtClean="0">
                <a:solidFill>
                  <a:schemeClr val="bg1"/>
                </a:solidFill>
              </a:rPr>
              <a:t>.</a:t>
            </a:r>
            <a:endParaRPr lang="en-US" sz="1600" dirty="0">
              <a:solidFill>
                <a:schemeClr val="bg1"/>
              </a:solidFill>
            </a:endParaRPr>
          </a:p>
          <a:p>
            <a:pPr marL="0" indent="0">
              <a:buNone/>
            </a:pPr>
            <a:r>
              <a:rPr lang="en-US" sz="1600" dirty="0" smtClean="0">
                <a:solidFill>
                  <a:schemeClr val="bg1"/>
                </a:solidFill>
              </a:rPr>
              <a:t>With </a:t>
            </a:r>
            <a:r>
              <a:rPr lang="en-US" sz="1600" dirty="0">
                <a:solidFill>
                  <a:schemeClr val="bg1"/>
                </a:solidFill>
              </a:rPr>
              <a:t>the end of USMG jurisdiction in California, Puerto Rico, Philippines, Guam, Cuba, and the </a:t>
            </a:r>
            <a:r>
              <a:rPr lang="en-US" sz="1600" dirty="0" err="1">
                <a:solidFill>
                  <a:schemeClr val="bg1"/>
                </a:solidFill>
              </a:rPr>
              <a:t>Ryukyus</a:t>
            </a:r>
            <a:r>
              <a:rPr lang="en-US" sz="1600" dirty="0">
                <a:solidFill>
                  <a:schemeClr val="bg1"/>
                </a:solidFill>
              </a:rPr>
              <a:t>, each has become either (a) a sovereign nation, or (b) "part" of another sovereign nation. Significantly, each area has a fully functioning and fully recognized "civil government," which of course has supplanted USMG jurisdiction. Taiwan is plainly the exception. </a:t>
            </a:r>
          </a:p>
          <a:p>
            <a:pPr marL="457200" lvl="1" indent="0">
              <a:buNone/>
            </a:pPr>
            <a:r>
              <a:rPr lang="en-US" sz="1600" i="1" dirty="0" smtClean="0">
                <a:solidFill>
                  <a:schemeClr val="bg1"/>
                </a:solidFill>
              </a:rPr>
              <a:t>“Since </a:t>
            </a:r>
            <a:r>
              <a:rPr lang="en-US" sz="1600" i="1" dirty="0">
                <a:solidFill>
                  <a:schemeClr val="bg1"/>
                </a:solidFill>
              </a:rPr>
              <a:t>the end of the Second World War, it has been the official policy of the United States government that the status of Taiwan is "an unsettled question . . . . "</a:t>
            </a:r>
            <a:r>
              <a:rPr lang="en-US" sz="1600" dirty="0">
                <a:solidFill>
                  <a:schemeClr val="bg1"/>
                </a:solidFill>
              </a:rPr>
              <a:t> </a:t>
            </a:r>
          </a:p>
          <a:p>
            <a:pPr marL="0" indent="0">
              <a:buNone/>
            </a:pPr>
            <a:r>
              <a:rPr lang="en-US" sz="1600" dirty="0" smtClean="0">
                <a:solidFill>
                  <a:schemeClr val="bg1"/>
                </a:solidFill>
              </a:rPr>
              <a:t>Today</a:t>
            </a:r>
            <a:r>
              <a:rPr lang="en-US" sz="1600" dirty="0">
                <a:solidFill>
                  <a:schemeClr val="bg1"/>
                </a:solidFill>
              </a:rPr>
              <a:t>, Taiwan remains in a condition of “undetermined status” as an occupied (former) Japanese territory after peace treaty under the Law of Nations.  </a:t>
            </a:r>
          </a:p>
          <a:p>
            <a:pPr marL="0" indent="0">
              <a:buNone/>
            </a:pPr>
            <a:r>
              <a:rPr lang="en-US" sz="1600" dirty="0" smtClean="0">
                <a:solidFill>
                  <a:schemeClr val="bg1"/>
                </a:solidFill>
              </a:rPr>
              <a:t>Beginning </a:t>
            </a:r>
            <a:r>
              <a:rPr lang="en-US" sz="1600" dirty="0">
                <a:solidFill>
                  <a:schemeClr val="bg1"/>
                </a:solidFill>
              </a:rPr>
              <a:t>with the Truman Statement of June 27, 1950, (or arguably earlier) the U.S. position on the Taiwan status question has been "undetermined." As clarified by the Truman Statement and the SFPT, the United States has never recognized the forcible incorporation of Taiwan into China. </a:t>
            </a:r>
          </a:p>
          <a:p>
            <a:pPr marL="0" indent="0">
              <a:buNone/>
            </a:pPr>
            <a:r>
              <a:rPr lang="en-US" sz="1600" dirty="0" smtClean="0">
                <a:solidFill>
                  <a:schemeClr val="bg1"/>
                </a:solidFill>
              </a:rPr>
              <a:t>In </a:t>
            </a:r>
            <a:r>
              <a:rPr lang="en-US" sz="1600" dirty="0">
                <a:solidFill>
                  <a:schemeClr val="bg1"/>
                </a:solidFill>
              </a:rPr>
              <a:t>light of the above facts, and in consideration that the U.S. Commander in Chief has never made any announcement regarding the end of USMG jurisdiction over Taiwan, we are forced to conclude that in the present day such jurisdiction is </a:t>
            </a:r>
            <a:r>
              <a:rPr lang="en-US" sz="1600" dirty="0" smtClean="0">
                <a:solidFill>
                  <a:schemeClr val="bg1"/>
                </a:solidFill>
              </a:rPr>
              <a:t>still active. </a:t>
            </a:r>
            <a:r>
              <a:rPr lang="en-US" sz="1600" smtClean="0">
                <a:solidFill>
                  <a:srgbClr val="000058"/>
                </a:solidFill>
              </a:rPr>
              <a:t>ti  </a:t>
            </a:r>
            <a:endParaRPr lang="en-US" sz="1600" dirty="0">
              <a:solidFill>
                <a:srgbClr val="000058"/>
              </a:solidFill>
            </a:endParaRPr>
          </a:p>
        </p:txBody>
      </p:sp>
      <p:sp>
        <p:nvSpPr>
          <p:cNvPr id="4" name="Rectangle 3"/>
          <p:cNvSpPr/>
          <p:nvPr/>
        </p:nvSpPr>
        <p:spPr>
          <a:xfrm>
            <a:off x="-1" y="0"/>
            <a:ext cx="653144" cy="6858000"/>
          </a:xfrm>
          <a:prstGeom prst="rect">
            <a:avLst/>
          </a:prstGeom>
          <a:gradFill flip="none" rotWithShape="1">
            <a:gsLst>
              <a:gs pos="0">
                <a:srgbClr val="000058"/>
              </a:gs>
              <a:gs pos="50000">
                <a:schemeClr val="bg1">
                  <a:shade val="67500"/>
                  <a:satMod val="115000"/>
                </a:schemeClr>
              </a:gs>
              <a:gs pos="100000">
                <a:schemeClr val="bg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p:nvPr/>
        </p:nvSpPr>
        <p:spPr>
          <a:xfrm flipH="1">
            <a:off x="8455230" y="0"/>
            <a:ext cx="688769" cy="6858000"/>
          </a:xfrm>
          <a:prstGeom prst="rect">
            <a:avLst/>
          </a:prstGeom>
          <a:gradFill flip="none" rotWithShape="1">
            <a:gsLst>
              <a:gs pos="0">
                <a:srgbClr val="000058"/>
              </a:gs>
              <a:gs pos="50000">
                <a:schemeClr val="bg1">
                  <a:shade val="67500"/>
                  <a:satMod val="115000"/>
                </a:schemeClr>
              </a:gs>
              <a:gs pos="100000">
                <a:schemeClr val="bg1">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lum contrast="14000"/>
            <a:extLst>
              <a:ext uri="{28A0092B-C50C-407E-A947-70E740481C1C}">
                <a14:useLocalDpi xmlns="" xmlns:a14="http://schemas.microsoft.com/office/drawing/2010/main" val="0"/>
              </a:ext>
            </a:extLst>
          </a:blip>
          <a:srcRect l="53942" t="64515" r="-1073" b="8413"/>
          <a:stretch/>
        </p:blipFill>
        <p:spPr>
          <a:xfrm rot="10800000" flipV="1">
            <a:off x="6196264" y="0"/>
            <a:ext cx="2947736" cy="745956"/>
          </a:xfrm>
          <a:prstGeom prst="rect">
            <a:avLst/>
          </a:prstGeom>
        </p:spPr>
      </p:pic>
    </p:spTree>
    <p:extLst>
      <p:ext uri="{BB962C8B-B14F-4D97-AF65-F5344CB8AC3E}">
        <p14:creationId xmlns="" xmlns:p14="http://schemas.microsoft.com/office/powerpoint/2010/main" val="913522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6562" y="0"/>
            <a:ext cx="8847438" cy="6858000"/>
          </a:xfrm>
          <a:prstGeom prst="rect">
            <a:avLst/>
          </a:prstGeom>
          <a:gradFill flip="none" rotWithShape="1">
            <a:gsLst>
              <a:gs pos="92000">
                <a:schemeClr val="bg1"/>
              </a:gs>
              <a:gs pos="95876">
                <a:srgbClr val="000058"/>
              </a:gs>
              <a:gs pos="7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0050" y="341063"/>
            <a:ext cx="8082864" cy="1325563"/>
          </a:xfrm>
        </p:spPr>
        <p:txBody>
          <a:bodyPr>
            <a:noAutofit/>
          </a:bodyPr>
          <a:lstStyle/>
          <a:p>
            <a:pPr algn="ctr"/>
            <a:r>
              <a:rPr lang="en-US" sz="3400" b="1" dirty="0">
                <a:solidFill>
                  <a:srgbClr val="000094"/>
                </a:solidFill>
                <a:latin typeface="+mn-lt"/>
              </a:rPr>
              <a:t>Areas Conquered by US military forces and therefore under USMG jurisdiction, with later "new disposition" by peace treaty</a:t>
            </a:r>
          </a:p>
        </p:txBody>
      </p:sp>
      <p:sp>
        <p:nvSpPr>
          <p:cNvPr id="4" name="Rectangle 3"/>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 xmlns:p14="http://schemas.microsoft.com/office/powerpoint/2010/main" val="1262065474"/>
              </p:ext>
            </p:extLst>
          </p:nvPr>
        </p:nvGraphicFramePr>
        <p:xfrm>
          <a:off x="1246487" y="1906583"/>
          <a:ext cx="6389990" cy="4036128"/>
        </p:xfrm>
        <a:graphic>
          <a:graphicData uri="http://schemas.openxmlformats.org/drawingml/2006/table">
            <a:tbl>
              <a:tblPr firstRow="1" firstCol="1" bandRow="1">
                <a:tableStyleId>{5C22544A-7EE6-4342-B048-85BDC9FD1C3A}</a:tableStyleId>
              </a:tblPr>
              <a:tblGrid>
                <a:gridCol w="1277998"/>
                <a:gridCol w="1277998"/>
                <a:gridCol w="1277998"/>
                <a:gridCol w="1277998"/>
                <a:gridCol w="1277998"/>
              </a:tblGrid>
              <a:tr h="388112">
                <a:tc>
                  <a:txBody>
                    <a:bodyPr/>
                    <a:lstStyle/>
                    <a:p>
                      <a:pPr marL="0" marR="0">
                        <a:spcBef>
                          <a:spcPts val="0"/>
                        </a:spcBef>
                        <a:spcAft>
                          <a:spcPts val="0"/>
                        </a:spcAft>
                      </a:pPr>
                      <a:r>
                        <a:rPr lang="en-US" sz="1100" kern="0" dirty="0">
                          <a:effectLst/>
                        </a:rPr>
                        <a:t>Area</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solidFill>
                      <a:srgbClr val="000094"/>
                    </a:solidFill>
                  </a:tcPr>
                </a:tc>
                <a:tc>
                  <a:txBody>
                    <a:bodyPr/>
                    <a:lstStyle/>
                    <a:p>
                      <a:pPr marL="0" marR="0">
                        <a:spcBef>
                          <a:spcPts val="0"/>
                        </a:spcBef>
                        <a:spcAft>
                          <a:spcPts val="0"/>
                        </a:spcAft>
                      </a:pPr>
                      <a:r>
                        <a:rPr lang="en-US" sz="1100" kern="0" dirty="0">
                          <a:effectLst/>
                        </a:rPr>
                        <a:t>Treaty</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solidFill>
                      <a:srgbClr val="000094"/>
                    </a:solidFill>
                  </a:tcPr>
                </a:tc>
                <a:tc>
                  <a:txBody>
                    <a:bodyPr/>
                    <a:lstStyle/>
                    <a:p>
                      <a:pPr marL="0" marR="0">
                        <a:spcBef>
                          <a:spcPts val="0"/>
                        </a:spcBef>
                        <a:spcAft>
                          <a:spcPts val="0"/>
                        </a:spcAft>
                      </a:pPr>
                      <a:r>
                        <a:rPr lang="en-US" sz="1100" kern="0" dirty="0">
                          <a:effectLst/>
                        </a:rPr>
                        <a:t>Came into force</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solidFill>
                      <a:srgbClr val="000094"/>
                    </a:solidFill>
                  </a:tcPr>
                </a:tc>
                <a:tc>
                  <a:txBody>
                    <a:bodyPr/>
                    <a:lstStyle/>
                    <a:p>
                      <a:pPr marL="0" marR="0">
                        <a:spcBef>
                          <a:spcPts val="0"/>
                        </a:spcBef>
                        <a:spcAft>
                          <a:spcPts val="0"/>
                        </a:spcAft>
                      </a:pPr>
                      <a:r>
                        <a:rPr lang="en-US" sz="1100" kern="0" dirty="0">
                          <a:effectLst/>
                        </a:rPr>
                        <a:t>End of USMG</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solidFill>
                      <a:srgbClr val="000094"/>
                    </a:solidFill>
                  </a:tcPr>
                </a:tc>
                <a:tc>
                  <a:txBody>
                    <a:bodyPr/>
                    <a:lstStyle/>
                    <a:p>
                      <a:pPr marL="0" marR="0">
                        <a:spcBef>
                          <a:spcPts val="0"/>
                        </a:spcBef>
                        <a:spcAft>
                          <a:spcPts val="0"/>
                        </a:spcAft>
                      </a:pPr>
                      <a:r>
                        <a:rPr lang="en-US" sz="1100" kern="0" dirty="0">
                          <a:effectLst/>
                        </a:rPr>
                        <a:t>USMG supplanted by</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solidFill>
                      <a:srgbClr val="000094"/>
                    </a:solidFill>
                  </a:tcPr>
                </a:tc>
              </a:tr>
              <a:tr h="522514">
                <a:tc>
                  <a:txBody>
                    <a:bodyPr/>
                    <a:lstStyle/>
                    <a:p>
                      <a:pPr marL="0" marR="0">
                        <a:spcBef>
                          <a:spcPts val="0"/>
                        </a:spcBef>
                        <a:spcAft>
                          <a:spcPts val="0"/>
                        </a:spcAft>
                      </a:pPr>
                      <a:r>
                        <a:rPr lang="en-US" sz="1100" kern="0" dirty="0">
                          <a:effectLst/>
                        </a:rPr>
                        <a:t>California</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solidFill>
                      <a:srgbClr val="000094"/>
                    </a:solidFill>
                  </a:tcPr>
                </a:tc>
                <a:tc>
                  <a:txBody>
                    <a:bodyPr/>
                    <a:lstStyle/>
                    <a:p>
                      <a:pPr marL="0" marR="0">
                        <a:spcBef>
                          <a:spcPts val="0"/>
                        </a:spcBef>
                        <a:spcAft>
                          <a:spcPts val="0"/>
                        </a:spcAft>
                      </a:pPr>
                      <a:r>
                        <a:rPr lang="en-US" sz="1100" kern="0">
                          <a:effectLst/>
                        </a:rPr>
                        <a:t>Treaty of Guadalupe Hidalgo, Art. 5</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July 4, 1848</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dirty="0">
                          <a:effectLst/>
                        </a:rPr>
                        <a:t>Dec. 20, 1849</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civil government for California (USA)</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r>
              <a:tr h="522514">
                <a:tc>
                  <a:txBody>
                    <a:bodyPr/>
                    <a:lstStyle/>
                    <a:p>
                      <a:pPr marL="0" marR="0">
                        <a:spcBef>
                          <a:spcPts val="0"/>
                        </a:spcBef>
                        <a:spcAft>
                          <a:spcPts val="0"/>
                        </a:spcAft>
                      </a:pPr>
                      <a:r>
                        <a:rPr lang="en-US" sz="1100" kern="0" dirty="0">
                          <a:effectLst/>
                        </a:rPr>
                        <a:t>Puerto Rico</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solidFill>
                      <a:srgbClr val="000094"/>
                    </a:solidFill>
                  </a:tcPr>
                </a:tc>
                <a:tc>
                  <a:txBody>
                    <a:bodyPr/>
                    <a:lstStyle/>
                    <a:p>
                      <a:pPr marL="0" marR="0">
                        <a:spcBef>
                          <a:spcPts val="0"/>
                        </a:spcBef>
                        <a:spcAft>
                          <a:spcPts val="0"/>
                        </a:spcAft>
                      </a:pPr>
                      <a:r>
                        <a:rPr lang="en-US" sz="1100" kern="0">
                          <a:effectLst/>
                        </a:rPr>
                        <a:t>Treaty of Paris, Art. 2</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April 11, 1899</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May 1, 1900</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civil government for Puerto Rico (USA)</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r>
              <a:tr h="522514">
                <a:tc>
                  <a:txBody>
                    <a:bodyPr/>
                    <a:lstStyle/>
                    <a:p>
                      <a:pPr marL="0" marR="0">
                        <a:spcBef>
                          <a:spcPts val="0"/>
                        </a:spcBef>
                        <a:spcAft>
                          <a:spcPts val="0"/>
                        </a:spcAft>
                      </a:pPr>
                      <a:r>
                        <a:rPr lang="en-US" sz="1100" kern="0" dirty="0">
                          <a:effectLst/>
                        </a:rPr>
                        <a:t>Philippines</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solidFill>
                      <a:srgbClr val="000094"/>
                    </a:solidFill>
                  </a:tcPr>
                </a:tc>
                <a:tc>
                  <a:txBody>
                    <a:bodyPr/>
                    <a:lstStyle/>
                    <a:p>
                      <a:pPr marL="0" marR="0">
                        <a:spcBef>
                          <a:spcPts val="0"/>
                        </a:spcBef>
                        <a:spcAft>
                          <a:spcPts val="0"/>
                        </a:spcAft>
                      </a:pPr>
                      <a:r>
                        <a:rPr lang="en-US" sz="1100" kern="0">
                          <a:effectLst/>
                        </a:rPr>
                        <a:t>Treaty of Paris, Art. 3</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April 11, 1899</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July 4, 1901</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civil government for Philippines (USA)</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r>
              <a:tr h="388112">
                <a:tc>
                  <a:txBody>
                    <a:bodyPr/>
                    <a:lstStyle/>
                    <a:p>
                      <a:pPr marL="0" marR="0">
                        <a:spcBef>
                          <a:spcPts val="0"/>
                        </a:spcBef>
                        <a:spcAft>
                          <a:spcPts val="0"/>
                        </a:spcAft>
                      </a:pPr>
                      <a:r>
                        <a:rPr lang="en-US" sz="1100" kern="0" dirty="0">
                          <a:effectLst/>
                        </a:rPr>
                        <a:t>Guam</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solidFill>
                      <a:srgbClr val="000094"/>
                    </a:solidFill>
                  </a:tcPr>
                </a:tc>
                <a:tc>
                  <a:txBody>
                    <a:bodyPr/>
                    <a:lstStyle/>
                    <a:p>
                      <a:pPr marL="0" marR="0">
                        <a:spcBef>
                          <a:spcPts val="0"/>
                        </a:spcBef>
                        <a:spcAft>
                          <a:spcPts val="0"/>
                        </a:spcAft>
                      </a:pPr>
                      <a:r>
                        <a:rPr lang="en-US" sz="1100" kern="0">
                          <a:effectLst/>
                        </a:rPr>
                        <a:t>Treaty of Paris, Art. 2</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April 11, 1899</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July 1, 1950</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civil government for Guam (USA)</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r>
              <a:tr h="666656">
                <a:tc>
                  <a:txBody>
                    <a:bodyPr/>
                    <a:lstStyle/>
                    <a:p>
                      <a:pPr marL="0" marR="0">
                        <a:spcBef>
                          <a:spcPts val="0"/>
                        </a:spcBef>
                        <a:spcAft>
                          <a:spcPts val="0"/>
                        </a:spcAft>
                      </a:pPr>
                      <a:r>
                        <a:rPr lang="en-US" sz="1100" kern="0" dirty="0">
                          <a:effectLst/>
                        </a:rPr>
                        <a:t>Cuba</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solidFill>
                      <a:srgbClr val="000094"/>
                    </a:solidFill>
                  </a:tcPr>
                </a:tc>
                <a:tc>
                  <a:txBody>
                    <a:bodyPr/>
                    <a:lstStyle/>
                    <a:p>
                      <a:pPr marL="0" marR="0">
                        <a:spcBef>
                          <a:spcPts val="0"/>
                        </a:spcBef>
                        <a:spcAft>
                          <a:spcPts val="0"/>
                        </a:spcAft>
                      </a:pPr>
                      <a:r>
                        <a:rPr lang="en-US" sz="1100" kern="0">
                          <a:effectLst/>
                        </a:rPr>
                        <a:t>Treaty of Paris, Art. 1</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April 11, 1899</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May 20, 1902</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civil government for Cuba (Republic of Cuba)</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r>
              <a:tr h="522514">
                <a:tc>
                  <a:txBody>
                    <a:bodyPr/>
                    <a:lstStyle/>
                    <a:p>
                      <a:pPr marL="0" marR="0">
                        <a:spcBef>
                          <a:spcPts val="0"/>
                        </a:spcBef>
                        <a:spcAft>
                          <a:spcPts val="0"/>
                        </a:spcAft>
                      </a:pPr>
                      <a:r>
                        <a:rPr lang="en-US" sz="1100" kern="0" dirty="0" err="1">
                          <a:effectLst/>
                        </a:rPr>
                        <a:t>Ryukyus</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solidFill>
                      <a:srgbClr val="000094"/>
                    </a:solidFill>
                  </a:tcPr>
                </a:tc>
                <a:tc>
                  <a:txBody>
                    <a:bodyPr/>
                    <a:lstStyle/>
                    <a:p>
                      <a:pPr marL="0" marR="0">
                        <a:spcBef>
                          <a:spcPts val="0"/>
                        </a:spcBef>
                        <a:spcAft>
                          <a:spcPts val="0"/>
                        </a:spcAft>
                      </a:pPr>
                      <a:r>
                        <a:rPr lang="en-US" sz="1100" kern="0">
                          <a:effectLst/>
                        </a:rPr>
                        <a:t>SFPT, Art. 3</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April 28, 1952</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May 15, 1972</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civil government for Ryukyus (Japan)</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r>
              <a:tr h="361019">
                <a:tc>
                  <a:txBody>
                    <a:bodyPr/>
                    <a:lstStyle/>
                    <a:p>
                      <a:pPr marL="0" marR="0">
                        <a:spcBef>
                          <a:spcPts val="0"/>
                        </a:spcBef>
                        <a:spcAft>
                          <a:spcPts val="0"/>
                        </a:spcAft>
                      </a:pPr>
                      <a:r>
                        <a:rPr lang="en-US" sz="1100" kern="0" dirty="0">
                          <a:effectLst/>
                        </a:rPr>
                        <a:t>Taiwan</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solidFill>
                      <a:srgbClr val="000094"/>
                    </a:solidFill>
                  </a:tcPr>
                </a:tc>
                <a:tc>
                  <a:txBody>
                    <a:bodyPr/>
                    <a:lstStyle/>
                    <a:p>
                      <a:pPr marL="0" marR="0">
                        <a:spcBef>
                          <a:spcPts val="0"/>
                        </a:spcBef>
                        <a:spcAft>
                          <a:spcPts val="0"/>
                        </a:spcAft>
                      </a:pPr>
                      <a:r>
                        <a:rPr lang="en-US" sz="1100" kern="0" dirty="0">
                          <a:effectLst/>
                        </a:rPr>
                        <a:t>SFPT, Art. </a:t>
                      </a:r>
                      <a:r>
                        <a:rPr lang="en-US" sz="1100" kern="0" dirty="0" smtClean="0">
                          <a:effectLst/>
                        </a:rPr>
                        <a:t>2(b)</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spcBef>
                          <a:spcPts val="0"/>
                        </a:spcBef>
                        <a:spcAft>
                          <a:spcPts val="0"/>
                        </a:spcAft>
                      </a:pPr>
                      <a:r>
                        <a:rPr lang="en-US" sz="1100" kern="0">
                          <a:effectLst/>
                        </a:rPr>
                        <a:t>April 28, 1952</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lgn="ctr">
                        <a:spcBef>
                          <a:spcPts val="0"/>
                        </a:spcBef>
                        <a:spcAft>
                          <a:spcPts val="0"/>
                        </a:spcAft>
                      </a:pPr>
                      <a:r>
                        <a:rPr lang="en-US" sz="1100" kern="0">
                          <a:effectLst/>
                        </a:rPr>
                        <a:t>-- ? --</a:t>
                      </a:r>
                      <a:endParaRPr lang="en-US" sz="11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c>
                  <a:txBody>
                    <a:bodyPr/>
                    <a:lstStyle/>
                    <a:p>
                      <a:pPr marL="0" marR="0" algn="ctr">
                        <a:spcBef>
                          <a:spcPts val="0"/>
                        </a:spcBef>
                        <a:spcAft>
                          <a:spcPts val="0"/>
                        </a:spcAft>
                      </a:pPr>
                      <a:r>
                        <a:rPr lang="en-US" sz="1000" kern="0" dirty="0">
                          <a:effectLst/>
                        </a:rPr>
                        <a:t>[ no arrangements made yet ]</a:t>
                      </a:r>
                      <a:endParaRPr lang="en-US" sz="11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0676" marR="50676" marT="50676" marB="50676" anchor="ctr"/>
                </a:tc>
              </a:tr>
            </a:tbl>
          </a:graphicData>
        </a:graphic>
      </p:graphicFrame>
      <p:sp>
        <p:nvSpPr>
          <p:cNvPr id="7" name="Rectangle 6"/>
          <p:cNvSpPr/>
          <p:nvPr/>
        </p:nvSpPr>
        <p:spPr>
          <a:xfrm>
            <a:off x="593124" y="6134542"/>
            <a:ext cx="7562334" cy="369332"/>
          </a:xfrm>
          <a:prstGeom prst="rect">
            <a:avLst/>
          </a:prstGeom>
        </p:spPr>
        <p:txBody>
          <a:bodyPr wrap="square">
            <a:spAutoFit/>
          </a:bodyPr>
          <a:lstStyle/>
          <a:p>
            <a:pPr algn="ctr"/>
            <a:r>
              <a:rPr lang="en-US" b="1" i="1" kern="0" dirty="0" smtClean="0">
                <a:solidFill>
                  <a:srgbClr val="7F462C"/>
                </a:solidFill>
                <a:effectLst/>
                <a:ea typeface="PMingLiU" panose="02020500000000000000" pitchFamily="18" charset="-120"/>
              </a:rPr>
              <a:t>Military government continues till legally supplanted</a:t>
            </a:r>
            <a:endParaRPr lang="en-US" dirty="0"/>
          </a:p>
        </p:txBody>
      </p:sp>
      <p:pic>
        <p:nvPicPr>
          <p:cNvPr id="11" name="Picture 10"/>
          <p:cNvPicPr>
            <a:picLocks noChangeAspect="1"/>
          </p:cNvPicPr>
          <p:nvPr/>
        </p:nvPicPr>
        <p:blipFill rotWithShape="1">
          <a:blip r:embed="rId2" cstate="print">
            <a:lum bright="7000"/>
            <a:extLst>
              <a:ext uri="{28A0092B-C50C-407E-A947-70E740481C1C}">
                <a14:useLocalDpi xmlns="" xmlns:a14="http://schemas.microsoft.com/office/drawing/2010/main" val="0"/>
              </a:ext>
            </a:extLst>
          </a:blip>
          <a:srcRect l="53942" t="64515" r="-1073" b="8413"/>
          <a:stretch/>
        </p:blipFill>
        <p:spPr>
          <a:xfrm rot="10800000">
            <a:off x="6196263" y="6112041"/>
            <a:ext cx="2947736" cy="745956"/>
          </a:xfrm>
          <a:prstGeom prst="rect">
            <a:avLst/>
          </a:prstGeom>
        </p:spPr>
      </p:pic>
    </p:spTree>
    <p:extLst>
      <p:ext uri="{BB962C8B-B14F-4D97-AF65-F5344CB8AC3E}">
        <p14:creationId xmlns="" xmlns:p14="http://schemas.microsoft.com/office/powerpoint/2010/main" val="1560633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562" y="0"/>
            <a:ext cx="8847438" cy="6858000"/>
          </a:xfrm>
          <a:prstGeom prst="rect">
            <a:avLst/>
          </a:prstGeom>
          <a:gradFill flip="none" rotWithShape="1">
            <a:gsLst>
              <a:gs pos="88000">
                <a:schemeClr val="accent5">
                  <a:lumMod val="60000"/>
                  <a:lumOff val="40000"/>
                </a:schemeClr>
              </a:gs>
              <a:gs pos="60000">
                <a:schemeClr val="accent5">
                  <a:lumMod val="75000"/>
                </a:schemeClr>
              </a:gs>
              <a:gs pos="31000">
                <a:srgbClr val="00006E"/>
              </a:gs>
              <a:gs pos="0">
                <a:srgbClr val="00004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lum bright="3000"/>
            <a:extLst>
              <a:ext uri="{28A0092B-C50C-407E-A947-70E740481C1C}">
                <a14:useLocalDpi xmlns="" xmlns:a14="http://schemas.microsoft.com/office/drawing/2010/main" val="0"/>
              </a:ext>
            </a:extLst>
          </a:blip>
          <a:srcRect l="53942" t="64515" r="-1073" b="8413"/>
          <a:stretch/>
        </p:blipFill>
        <p:spPr>
          <a:xfrm rot="10800000">
            <a:off x="6196263" y="6112041"/>
            <a:ext cx="2947736" cy="745956"/>
          </a:xfrm>
          <a:prstGeom prst="rect">
            <a:avLst/>
          </a:prstGeom>
        </p:spPr>
      </p:pic>
      <p:sp>
        <p:nvSpPr>
          <p:cNvPr id="7" name="Rectangle 6"/>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dirty="0">
                <a:solidFill>
                  <a:schemeClr val="bg1"/>
                </a:solidFill>
                <a:latin typeface="+mn-lt"/>
              </a:rPr>
              <a:t>U.S. Constitutional specifications </a:t>
            </a:r>
            <a:r>
              <a:rPr lang="en-US" dirty="0" smtClean="0">
                <a:solidFill>
                  <a:schemeClr val="bg1"/>
                </a:solidFill>
                <a:latin typeface="+mn-lt"/>
              </a:rPr>
              <a:t>regarding the </a:t>
            </a:r>
            <a:r>
              <a:rPr lang="en-US" dirty="0">
                <a:solidFill>
                  <a:schemeClr val="bg1"/>
                </a:solidFill>
                <a:latin typeface="+mn-lt"/>
              </a:rPr>
              <a:t>handling of Taiwan</a:t>
            </a:r>
          </a:p>
        </p:txBody>
      </p:sp>
      <p:sp>
        <p:nvSpPr>
          <p:cNvPr id="3" name="Content Placeholder 2"/>
          <p:cNvSpPr>
            <a:spLocks noGrp="1"/>
          </p:cNvSpPr>
          <p:nvPr>
            <p:ph idx="1"/>
          </p:nvPr>
        </p:nvSpPr>
        <p:spPr>
          <a:xfrm>
            <a:off x="628650" y="1788555"/>
            <a:ext cx="7886700" cy="4760526"/>
          </a:xfrm>
        </p:spPr>
        <p:txBody>
          <a:bodyPr>
            <a:normAutofit fontScale="62500" lnSpcReduction="20000"/>
          </a:bodyPr>
          <a:lstStyle/>
          <a:p>
            <a:pPr marL="0" indent="0">
              <a:buNone/>
            </a:pPr>
            <a:r>
              <a:rPr lang="en-US" dirty="0">
                <a:solidFill>
                  <a:schemeClr val="bg1"/>
                </a:solidFill>
              </a:rPr>
              <a:t>Article II of the U.S. Constitution provides that: "The President . . .  shall take </a:t>
            </a:r>
            <a:r>
              <a:rPr lang="en-US" dirty="0" smtClean="0">
                <a:solidFill>
                  <a:schemeClr val="bg1"/>
                </a:solidFill>
              </a:rPr>
              <a:t>care </a:t>
            </a:r>
            <a:r>
              <a:rPr lang="en-US" dirty="0">
                <a:solidFill>
                  <a:schemeClr val="bg1"/>
                </a:solidFill>
              </a:rPr>
              <a:t>that the Laws be faithfully executed</a:t>
            </a:r>
            <a:r>
              <a:rPr lang="en-US" dirty="0" smtClean="0">
                <a:solidFill>
                  <a:schemeClr val="bg1"/>
                </a:solidFill>
              </a:rPr>
              <a:t>.”</a:t>
            </a:r>
            <a:endParaRPr lang="en-US" dirty="0">
              <a:solidFill>
                <a:schemeClr val="bg1"/>
              </a:solidFill>
            </a:endParaRPr>
          </a:p>
          <a:p>
            <a:pPr marL="0" indent="0">
              <a:buNone/>
            </a:pPr>
            <a:r>
              <a:rPr lang="en-US" dirty="0">
                <a:solidFill>
                  <a:schemeClr val="bg1"/>
                </a:solidFill>
              </a:rPr>
              <a:t>Article VI of the </a:t>
            </a:r>
            <a:r>
              <a:rPr lang="en-US" dirty="0" smtClean="0">
                <a:solidFill>
                  <a:schemeClr val="bg1"/>
                </a:solidFill>
              </a:rPr>
              <a:t>U.S. </a:t>
            </a:r>
            <a:r>
              <a:rPr lang="en-US" dirty="0">
                <a:solidFill>
                  <a:schemeClr val="bg1"/>
                </a:solidFill>
              </a:rPr>
              <a:t>Constitution provides that: "This Constitution, and the Laws of the United States which shall be made in Pursuance thereof; and all Treaties made, or which shall be made, under the Authority of the United States, shall be the </a:t>
            </a:r>
            <a:r>
              <a:rPr lang="en-US" b="1" dirty="0">
                <a:solidFill>
                  <a:schemeClr val="bg1"/>
                </a:solidFill>
              </a:rPr>
              <a:t>supreme Law of the Land</a:t>
            </a:r>
            <a:r>
              <a:rPr lang="en-US" dirty="0">
                <a:solidFill>
                  <a:schemeClr val="bg1"/>
                </a:solidFill>
              </a:rPr>
              <a:t> . . . . . </a:t>
            </a:r>
            <a:r>
              <a:rPr lang="en-US" dirty="0" smtClean="0">
                <a:solidFill>
                  <a:schemeClr val="bg1"/>
                </a:solidFill>
              </a:rPr>
              <a:t>"</a:t>
            </a:r>
            <a:endParaRPr lang="en-US" dirty="0">
              <a:solidFill>
                <a:schemeClr val="bg1"/>
              </a:solidFill>
            </a:endParaRPr>
          </a:p>
          <a:p>
            <a:pPr marL="0" indent="0">
              <a:buNone/>
            </a:pPr>
            <a:r>
              <a:rPr lang="en-US" dirty="0">
                <a:solidFill>
                  <a:schemeClr val="bg1"/>
                </a:solidFill>
              </a:rPr>
              <a:t>In the post-war San Francisco Peace Treaty (SFPT) of 1952, Taiwan was not awarded to China (either the ROC or the PRC).  Article 4(b) of the SFPT recognizes US Military Government (USMG) </a:t>
            </a:r>
            <a:r>
              <a:rPr lang="en-US" dirty="0" err="1">
                <a:solidFill>
                  <a:schemeClr val="bg1"/>
                </a:solidFill>
              </a:rPr>
              <a:t>superintendency</a:t>
            </a:r>
            <a:r>
              <a:rPr lang="en-US" dirty="0">
                <a:solidFill>
                  <a:schemeClr val="bg1"/>
                </a:solidFill>
              </a:rPr>
              <a:t> over the presently administering authorities on Taiwan, and superior command responsibility therefor. In the treaty, no legal justification for the operations of a Republic of China government structure in Taiwan can be found.  </a:t>
            </a:r>
          </a:p>
          <a:p>
            <a:pPr marL="0" indent="0">
              <a:buNone/>
            </a:pPr>
            <a:r>
              <a:rPr lang="en-US" dirty="0">
                <a:solidFill>
                  <a:schemeClr val="bg1"/>
                </a:solidFill>
              </a:rPr>
              <a:t>In Reid v. Covert, 351 U.S. 487 (1956), Justice Black in a plurality opinion of the US Supreme Court asserted that wherever the United States acts it must do so only "in accordance with all the limitation imposed by the Constitution . . . . Constitutional protections for the individual were designed to restrict the United States Government when it acts outside of this country, as well as at home." </a:t>
            </a:r>
          </a:p>
          <a:p>
            <a:pPr marL="0" indent="0">
              <a:buNone/>
            </a:pPr>
            <a:r>
              <a:rPr lang="en-US" i="1" dirty="0">
                <a:solidFill>
                  <a:schemeClr val="bg1"/>
                </a:solidFill>
              </a:rPr>
              <a:t>In regard to the proper handling of Taiwan in the </a:t>
            </a:r>
            <a:r>
              <a:rPr lang="en-US" i="1" dirty="0" smtClean="0">
                <a:solidFill>
                  <a:schemeClr val="bg1"/>
                </a:solidFill>
              </a:rPr>
              <a:t>post-WWII </a:t>
            </a:r>
            <a:r>
              <a:rPr lang="en-US" i="1" dirty="0">
                <a:solidFill>
                  <a:schemeClr val="bg1"/>
                </a:solidFill>
              </a:rPr>
              <a:t>period, the Executive Branch's failure to implement the spirit and letter of the law as specified in the SFPT (which is part of the supreme Law of the Land) amounts to a serious dereliction of duty. </a:t>
            </a:r>
          </a:p>
        </p:txBody>
      </p:sp>
      <p:sp>
        <p:nvSpPr>
          <p:cNvPr id="4" name="Rectangle 3"/>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12361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345" y="292936"/>
            <a:ext cx="8106276" cy="1325563"/>
          </a:xfrm>
        </p:spPr>
        <p:txBody>
          <a:bodyPr>
            <a:normAutofit/>
          </a:bodyPr>
          <a:lstStyle/>
          <a:p>
            <a:pPr algn="ctr"/>
            <a:r>
              <a:rPr lang="en-US" sz="3600" b="1" dirty="0">
                <a:solidFill>
                  <a:schemeClr val="bg1"/>
                </a:solidFill>
                <a:latin typeface="+mn-lt"/>
              </a:rPr>
              <a:t>A Description of Taiwan’s Legal Status</a:t>
            </a:r>
          </a:p>
        </p:txBody>
      </p:sp>
      <p:sp>
        <p:nvSpPr>
          <p:cNvPr id="3" name="Content Placeholder 2"/>
          <p:cNvSpPr>
            <a:spLocks noGrp="1"/>
          </p:cNvSpPr>
          <p:nvPr>
            <p:ph idx="1"/>
          </p:nvPr>
        </p:nvSpPr>
        <p:spPr>
          <a:xfrm>
            <a:off x="628650" y="1287379"/>
            <a:ext cx="7886700" cy="5462337"/>
          </a:xfrm>
        </p:spPr>
        <p:txBody>
          <a:bodyPr>
            <a:normAutofit fontScale="70000" lnSpcReduction="20000"/>
          </a:bodyPr>
          <a:lstStyle/>
          <a:p>
            <a:pPr marL="0" indent="0">
              <a:buNone/>
            </a:pPr>
            <a:r>
              <a:rPr lang="en-US" dirty="0">
                <a:solidFill>
                  <a:schemeClr val="bg1"/>
                </a:solidFill>
              </a:rPr>
              <a:t>There are many ways of describing Taiwan's legal status after its cession from Japan on April 28, 1952. At the most basic level, Taiwan may be considered as "foreign territory under the dominion of the United States." It is an "independent customs territory" under USMG, and an insular area of the USA under military government. To put this another way, Taiwan is  </a:t>
            </a:r>
            <a:endParaRPr lang="en-US" dirty="0" smtClean="0">
              <a:solidFill>
                <a:schemeClr val="bg1"/>
              </a:solidFill>
            </a:endParaRPr>
          </a:p>
          <a:p>
            <a:pPr marL="457200" lvl="1" indent="0">
              <a:buNone/>
            </a:pPr>
            <a:r>
              <a:rPr lang="en-US" sz="3400" i="1" dirty="0" smtClean="0">
                <a:solidFill>
                  <a:schemeClr val="bg1"/>
                </a:solidFill>
              </a:rPr>
              <a:t>a </a:t>
            </a:r>
            <a:r>
              <a:rPr lang="en-US" sz="3400" i="1" dirty="0">
                <a:solidFill>
                  <a:schemeClr val="bg1"/>
                </a:solidFill>
              </a:rPr>
              <a:t>quasi-trusteeship</a:t>
            </a:r>
            <a:r>
              <a:rPr lang="en-US" sz="3400" dirty="0">
                <a:solidFill>
                  <a:schemeClr val="bg1"/>
                </a:solidFill>
              </a:rPr>
              <a:t> under military government within the U.S. insular law framework</a:t>
            </a:r>
            <a:r>
              <a:rPr lang="en-US" sz="3400" dirty="0" smtClean="0">
                <a:solidFill>
                  <a:schemeClr val="bg1"/>
                </a:solidFill>
              </a:rPr>
              <a:t>.</a:t>
            </a:r>
          </a:p>
          <a:p>
            <a:pPr marL="457200" lvl="1" indent="0">
              <a:buNone/>
            </a:pPr>
            <a:endParaRPr lang="en-US" sz="3400" dirty="0">
              <a:solidFill>
                <a:schemeClr val="bg1"/>
              </a:solidFill>
            </a:endParaRPr>
          </a:p>
          <a:p>
            <a:pPr marL="0" indent="0">
              <a:buNone/>
            </a:pPr>
            <a:r>
              <a:rPr lang="en-US" dirty="0" smtClean="0">
                <a:solidFill>
                  <a:schemeClr val="bg1"/>
                </a:solidFill>
              </a:rPr>
              <a:t>The </a:t>
            </a:r>
            <a:r>
              <a:rPr lang="en-US" dirty="0">
                <a:solidFill>
                  <a:schemeClr val="bg1"/>
                </a:solidFill>
              </a:rPr>
              <a:t>term </a:t>
            </a:r>
            <a:r>
              <a:rPr lang="en-US" b="1" dirty="0">
                <a:solidFill>
                  <a:schemeClr val="bg1"/>
                </a:solidFill>
              </a:rPr>
              <a:t>insular</a:t>
            </a:r>
            <a:r>
              <a:rPr lang="en-US" dirty="0">
                <a:solidFill>
                  <a:schemeClr val="bg1"/>
                </a:solidFill>
              </a:rPr>
              <a:t> simply means “relating to, or characteristic of, or situated on an island</a:t>
            </a:r>
            <a:r>
              <a:rPr lang="en-US" dirty="0" smtClean="0">
                <a:solidFill>
                  <a:schemeClr val="bg1"/>
                </a:solidFill>
              </a:rPr>
              <a:t>.”</a:t>
            </a:r>
          </a:p>
          <a:p>
            <a:pPr marL="0" indent="0">
              <a:buNone/>
            </a:pPr>
            <a:endParaRPr lang="en-US" dirty="0">
              <a:solidFill>
                <a:schemeClr val="bg1"/>
              </a:solidFill>
            </a:endParaRPr>
          </a:p>
          <a:p>
            <a:pPr marL="0" indent="0">
              <a:buNone/>
            </a:pPr>
            <a:r>
              <a:rPr lang="en-US" dirty="0" smtClean="0">
                <a:solidFill>
                  <a:schemeClr val="bg1"/>
                </a:solidFill>
              </a:rPr>
              <a:t>Notably</a:t>
            </a:r>
            <a:r>
              <a:rPr lang="en-US" dirty="0">
                <a:solidFill>
                  <a:schemeClr val="bg1"/>
                </a:solidFill>
              </a:rPr>
              <a:t>, territory under military government jurisdiction is considered occupied. In Taiwan, the administrative authority for the military occupation has been delegated to the Chinese Nationalists under the “law of agency.” </a:t>
            </a:r>
          </a:p>
          <a:p>
            <a:pPr marL="0" indent="0" algn="r">
              <a:buNone/>
            </a:pPr>
            <a:r>
              <a:rPr lang="en-US" sz="2300" dirty="0">
                <a:solidFill>
                  <a:schemeClr val="bg1"/>
                </a:solidFill>
              </a:rPr>
              <a:t>[</a:t>
            </a:r>
            <a:r>
              <a:rPr lang="en-US" sz="2300" i="1" dirty="0">
                <a:solidFill>
                  <a:schemeClr val="bg1"/>
                </a:solidFill>
              </a:rPr>
              <a:t>See</a:t>
            </a:r>
            <a:r>
              <a:rPr lang="en-US" sz="2300" dirty="0">
                <a:solidFill>
                  <a:schemeClr val="bg1"/>
                </a:solidFill>
              </a:rPr>
              <a:t> General Order No. 1, Sept. 2, 1945]</a:t>
            </a:r>
          </a:p>
          <a:p>
            <a:pPr marL="0" indent="0">
              <a:buNone/>
            </a:pPr>
            <a:endParaRPr lang="en-US" dirty="0">
              <a:solidFill>
                <a:schemeClr val="bg1"/>
              </a:solidFill>
            </a:endParaRPr>
          </a:p>
          <a:p>
            <a:pPr marL="0" indent="0">
              <a:buNone/>
            </a:pPr>
            <a:r>
              <a:rPr lang="en-US" dirty="0" smtClean="0">
                <a:solidFill>
                  <a:schemeClr val="bg1"/>
                </a:solidFill>
              </a:rPr>
              <a:t>In </a:t>
            </a:r>
            <a:r>
              <a:rPr lang="en-US" dirty="0">
                <a:solidFill>
                  <a:schemeClr val="bg1"/>
                </a:solidFill>
              </a:rPr>
              <a:t>other words, the so-called Republic of China regime in Taiwan is merely serving as a proxy occupying force for the ongoing military occupation, while at the same time fulfilling the role of a government in exile.</a:t>
            </a:r>
          </a:p>
        </p:txBody>
      </p:sp>
      <p:sp>
        <p:nvSpPr>
          <p:cNvPr id="4" name="Rectangle 3"/>
          <p:cNvSpPr/>
          <p:nvPr/>
        </p:nvSpPr>
        <p:spPr>
          <a:xfrm>
            <a:off x="0" y="0"/>
            <a:ext cx="296562" cy="6858000"/>
          </a:xfrm>
          <a:prstGeom prst="rect">
            <a:avLst/>
          </a:prstGeom>
          <a:solidFill>
            <a:srgbClr val="0000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a:off x="1" y="0"/>
            <a:ext cx="4189228" cy="1203140"/>
          </a:xfrm>
          <a:prstGeom prst="rect">
            <a:avLst/>
          </a:prstGeom>
        </p:spPr>
      </p:pic>
    </p:spTree>
    <p:extLst>
      <p:ext uri="{BB962C8B-B14F-4D97-AF65-F5344CB8AC3E}">
        <p14:creationId xmlns="" xmlns:p14="http://schemas.microsoft.com/office/powerpoint/2010/main" val="466985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6562" y="0"/>
            <a:ext cx="8847438" cy="6858000"/>
          </a:xfrm>
          <a:prstGeom prst="rect">
            <a:avLst/>
          </a:prstGeom>
          <a:gradFill flip="none" rotWithShape="1">
            <a:gsLst>
              <a:gs pos="3000">
                <a:schemeClr val="bg1"/>
              </a:gs>
              <a:gs pos="0">
                <a:srgbClr val="00009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0418" y="-86476"/>
            <a:ext cx="7886700" cy="1325563"/>
          </a:xfrm>
        </p:spPr>
        <p:txBody>
          <a:bodyPr>
            <a:normAutofit/>
          </a:bodyPr>
          <a:lstStyle/>
          <a:p>
            <a:pPr algn="ctr"/>
            <a:r>
              <a:rPr lang="en-US" b="1" dirty="0">
                <a:solidFill>
                  <a:srgbClr val="000094"/>
                </a:solidFill>
                <a:latin typeface="+mn-lt"/>
              </a:rPr>
              <a:t>Taiwan as a U.S. Insular Area</a:t>
            </a:r>
          </a:p>
        </p:txBody>
      </p:sp>
      <p:sp>
        <p:nvSpPr>
          <p:cNvPr id="3" name="Content Placeholder 2"/>
          <p:cNvSpPr>
            <a:spLocks noGrp="1"/>
          </p:cNvSpPr>
          <p:nvPr>
            <p:ph idx="1"/>
          </p:nvPr>
        </p:nvSpPr>
        <p:spPr>
          <a:xfrm>
            <a:off x="650419" y="1023158"/>
            <a:ext cx="8382370" cy="3944981"/>
          </a:xfrm>
        </p:spPr>
        <p:txBody>
          <a:bodyPr>
            <a:noAutofit/>
          </a:bodyPr>
          <a:lstStyle/>
          <a:p>
            <a:pPr marL="0" indent="0">
              <a:buNone/>
            </a:pPr>
            <a:r>
              <a:rPr lang="en-US" sz="1900" dirty="0"/>
              <a:t>The major U.S. insular areas may be separated into four types.   </a:t>
            </a:r>
          </a:p>
          <a:p>
            <a:pPr marL="457200" lvl="1" indent="0">
              <a:buNone/>
            </a:pPr>
            <a:r>
              <a:rPr lang="en-US" sz="1900" dirty="0"/>
              <a:t>TYPE 1: Insular Areas Acquired by Conquest -- In a treaty signed at the end of the Spanish-American War in 1898, Spain ceded Puerto Rico, Guam, and the Philippines to the United States. In the same treaty, Spain's sovereignty over Cuba was relinquished, but no recipient was designated. Cuba remained under USMG jurisdiction for several years. </a:t>
            </a:r>
          </a:p>
          <a:p>
            <a:pPr marL="0" indent="0">
              <a:buNone/>
            </a:pPr>
            <a:r>
              <a:rPr lang="en-US" sz="1900" dirty="0"/>
              <a:t>According to the historical and legal record, Taiwan and Cuba share many similarities, and both qualify as a Type 1 U.S. insular area during the period of USMG jurisdiction, after the coming into force of the peace treaty. </a:t>
            </a:r>
          </a:p>
          <a:p>
            <a:pPr marL="0" indent="0">
              <a:buNone/>
            </a:pPr>
            <a:r>
              <a:rPr lang="en-US" sz="1900" b="1" dirty="0"/>
              <a:t>Income Tax Implications:</a:t>
            </a:r>
            <a:r>
              <a:rPr lang="en-US" sz="1900" dirty="0"/>
              <a:t> U.S. federal individual and corporate income taxes as such are not currently imposed in U.S. insular areas. (FT: 1) In recognition of the fact that Taiwan meets the criteria to qualify as a U.S. insular area, U.S. citizen residents and corporations in Taiwan, as well as local Taiwanese persons and corporations, should be exempt from U.S. federal individual and corporate income taxes.(FN: 2) </a:t>
            </a:r>
          </a:p>
          <a:p>
            <a:pPr marL="0" indent="0">
              <a:buNone/>
            </a:pPr>
            <a:endParaRPr lang="en-US" sz="1900" dirty="0" smtClean="0"/>
          </a:p>
        </p:txBody>
      </p:sp>
      <p:sp>
        <p:nvSpPr>
          <p:cNvPr id="4" name="Rectangle 3"/>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0418" y="5206467"/>
            <a:ext cx="8404139" cy="1569660"/>
          </a:xfrm>
          <a:prstGeom prst="rect">
            <a:avLst/>
          </a:prstGeom>
        </p:spPr>
        <p:txBody>
          <a:bodyPr wrap="square">
            <a:spAutoFit/>
          </a:bodyPr>
          <a:lstStyle/>
          <a:p>
            <a:r>
              <a:rPr lang="en-US" sz="1200" dirty="0" smtClean="0"/>
              <a:t>Footnotes:</a:t>
            </a:r>
          </a:p>
          <a:p>
            <a:pPr marL="228600" indent="-228600">
              <a:buAutoNum type="arabicPeriod"/>
            </a:pPr>
            <a:r>
              <a:rPr lang="en-US" sz="1200" dirty="0" smtClean="0"/>
              <a:t>Nov. 1997 GAO Report to the Chairman, Committee on Resources, House of Representatives, "US INSULAR AREAS: Application of the U.S. Constitution," p. 37 </a:t>
            </a:r>
            <a:endParaRPr lang="en-US" sz="1200" dirty="0"/>
          </a:p>
          <a:p>
            <a:pPr marL="228600" indent="-228600">
              <a:buAutoNum type="arabicPeriod"/>
            </a:pPr>
            <a:endParaRPr lang="en-US" sz="1200" dirty="0"/>
          </a:p>
          <a:p>
            <a:pPr marL="228600" indent="-228600">
              <a:buAutoNum type="arabicPeriod"/>
            </a:pPr>
            <a:r>
              <a:rPr lang="en-US" sz="1200" dirty="0" smtClean="0"/>
              <a:t>During the past few years, the American Chamber of Commerce in Taipei has joined with the Asia Pacific Council of American Chambers of Commerce (APCAC) in urging the U.S. government to cease taxing the income of Americans working abroad. This would greatly enhance the global competitiveness of U.S. companies. Currently, the United States is the only leading industrialized country that subjects its expatriate citizens to income tax on their overseas earnings. </a:t>
            </a:r>
          </a:p>
        </p:txBody>
      </p:sp>
      <p:pic>
        <p:nvPicPr>
          <p:cNvPr id="9" name="Picture 8"/>
          <p:cNvPicPr>
            <a:picLocks noChangeAspect="1"/>
          </p:cNvPicPr>
          <p:nvPr/>
        </p:nvPicPr>
        <p:blipFill rotWithShape="1">
          <a:blip r:embed="rId2" cstate="print">
            <a:lum bright="20000" contrast="1000"/>
            <a:extLst>
              <a:ext uri="{28A0092B-C50C-407E-A947-70E740481C1C}">
                <a14:useLocalDpi xmlns="" xmlns:a14="http://schemas.microsoft.com/office/drawing/2010/main" val="0"/>
              </a:ext>
            </a:extLst>
          </a:blip>
          <a:srcRect l="53942" t="64515" r="-1073" b="8413"/>
          <a:stretch/>
        </p:blipFill>
        <p:spPr>
          <a:xfrm rot="10800000" flipV="1">
            <a:off x="6196265" y="0"/>
            <a:ext cx="2947736" cy="745956"/>
          </a:xfrm>
          <a:prstGeom prst="rect">
            <a:avLst/>
          </a:prstGeom>
        </p:spPr>
      </p:pic>
    </p:spTree>
    <p:extLst>
      <p:ext uri="{BB962C8B-B14F-4D97-AF65-F5344CB8AC3E}">
        <p14:creationId xmlns="" xmlns:p14="http://schemas.microsoft.com/office/powerpoint/2010/main" val="371665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6562" y="0"/>
            <a:ext cx="8847438" cy="6858000"/>
          </a:xfrm>
          <a:prstGeom prst="rect">
            <a:avLst/>
          </a:prstGeom>
          <a:gradFill>
            <a:gsLst>
              <a:gs pos="21000">
                <a:schemeClr val="bg1"/>
              </a:gs>
              <a:gs pos="0">
                <a:srgbClr val="00009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6491" y="206250"/>
            <a:ext cx="7311018" cy="1325563"/>
          </a:xfrm>
        </p:spPr>
        <p:txBody>
          <a:bodyPr>
            <a:normAutofit/>
          </a:bodyPr>
          <a:lstStyle/>
          <a:p>
            <a:pPr algn="ctr"/>
            <a:r>
              <a:rPr lang="en-US" sz="3600" b="1" dirty="0">
                <a:solidFill>
                  <a:srgbClr val="000094"/>
                </a:solidFill>
                <a:effectLst>
                  <a:outerShdw blurRad="38100" dist="38100" dir="2700000" algn="tl">
                    <a:srgbClr val="000000">
                      <a:alpha val="43137"/>
                    </a:srgbClr>
                  </a:outerShdw>
                </a:effectLst>
                <a:latin typeface="+mn-lt"/>
              </a:rPr>
              <a:t>The post-war Treaty and the Disposition of Conquered Territory</a:t>
            </a:r>
          </a:p>
        </p:txBody>
      </p:sp>
      <p:sp>
        <p:nvSpPr>
          <p:cNvPr id="3" name="Content Placeholder 2"/>
          <p:cNvSpPr>
            <a:spLocks noGrp="1"/>
          </p:cNvSpPr>
          <p:nvPr>
            <p:ph idx="1"/>
          </p:nvPr>
        </p:nvSpPr>
        <p:spPr>
          <a:xfrm>
            <a:off x="628650" y="1617539"/>
            <a:ext cx="7886700" cy="4351338"/>
          </a:xfrm>
        </p:spPr>
        <p:txBody>
          <a:bodyPr>
            <a:noAutofit/>
          </a:bodyPr>
          <a:lstStyle/>
          <a:p>
            <a:pPr>
              <a:buClr>
                <a:srgbClr val="000094"/>
              </a:buClr>
            </a:pPr>
            <a:r>
              <a:rPr lang="en-US" sz="1500" dirty="0"/>
              <a:t>The San Francisco Peace Treaty (SFPT) is of a higher legal weight than the One China Policy of the United States, the Three Joint USA-PRC Communiques, or the Taiwan Relations Act.  Importantly, none of these four documents can be interpreted to say that Taiwan was awarded to China.</a:t>
            </a:r>
          </a:p>
          <a:p>
            <a:pPr>
              <a:buClr>
                <a:srgbClr val="000094"/>
              </a:buClr>
            </a:pPr>
            <a:r>
              <a:rPr lang="en-US" sz="1500" dirty="0"/>
              <a:t>Hence, there is no legal justification for the operations of a Republic of China government structure in Taiwan whatsoever.</a:t>
            </a:r>
          </a:p>
          <a:p>
            <a:pPr>
              <a:buClr>
                <a:srgbClr val="000094"/>
              </a:buClr>
            </a:pPr>
            <a:r>
              <a:rPr lang="en-US" sz="1500" dirty="0"/>
              <a:t>Since the close of WWII in the Pacific, Taiwan has remained, at the most basic level, as “conquered territory” of the United States of America.  It can be strongly argued that after the surrender of Japanese troops, the United States has a 1st tier jurisdictional authority over Taiwan.</a:t>
            </a:r>
          </a:p>
          <a:p>
            <a:pPr>
              <a:buClr>
                <a:srgbClr val="000094"/>
              </a:buClr>
            </a:pPr>
            <a:r>
              <a:rPr lang="en-US" sz="1500" dirty="0"/>
              <a:t>The U.S. Supreme Court has held that conquered territory is held by the conqueror under military government until final determination of its legal status. See American Ins. Co. v. Canter (1828), Cross v. Harrison (1853), Ex Parte Milligan (1866), United States v. Huckabee (1872), </a:t>
            </a:r>
            <a:r>
              <a:rPr lang="en-US" sz="1500" dirty="0" err="1"/>
              <a:t>Downes</a:t>
            </a:r>
            <a:r>
              <a:rPr lang="en-US" sz="1500" dirty="0"/>
              <a:t> v. Bidwell (1901), etc. </a:t>
            </a:r>
          </a:p>
          <a:p>
            <a:pPr>
              <a:buClr>
                <a:srgbClr val="000094"/>
              </a:buClr>
            </a:pPr>
            <a:r>
              <a:rPr lang="en-US" sz="1500" dirty="0"/>
              <a:t>The SFPT confirms United States Military Government (USMG) jurisdiction over Taiwan in Article 4(b).  Importantly, the U.S. Supreme Court has ruled that: "The nationality of the inhabitants of territory acquired by conquest or cession becomes that of the government under whose dominion they pass . . . . " </a:t>
            </a:r>
            <a:endParaRPr lang="en-US" sz="1500" dirty="0" smtClean="0"/>
          </a:p>
          <a:p>
            <a:pPr marL="0" indent="0" algn="ctr">
              <a:buClr>
                <a:srgbClr val="000094"/>
              </a:buClr>
              <a:buNone/>
            </a:pPr>
            <a:r>
              <a:rPr lang="en-US" sz="1500" dirty="0" smtClean="0"/>
              <a:t>                                         </a:t>
            </a:r>
            <a:r>
              <a:rPr lang="en-US" sz="1500" dirty="0"/>
              <a:t>	</a:t>
            </a:r>
            <a:r>
              <a:rPr lang="en-US" sz="1200" i="1" dirty="0" smtClean="0"/>
              <a:t>See </a:t>
            </a:r>
            <a:r>
              <a:rPr lang="en-US" sz="1200" i="1" dirty="0"/>
              <a:t>Boyd v. Nebraska ex </a:t>
            </a:r>
            <a:r>
              <a:rPr lang="en-US" sz="1200" i="1" dirty="0" err="1"/>
              <a:t>rel</a:t>
            </a:r>
            <a:r>
              <a:rPr lang="en-US" sz="1200" i="1" dirty="0"/>
              <a:t> Thayer (1892)</a:t>
            </a:r>
          </a:p>
        </p:txBody>
      </p:sp>
      <p:sp>
        <p:nvSpPr>
          <p:cNvPr id="4" name="Rectangle 3"/>
          <p:cNvSpPr/>
          <p:nvPr/>
        </p:nvSpPr>
        <p:spPr>
          <a:xfrm>
            <a:off x="0" y="0"/>
            <a:ext cx="296562" cy="6858000"/>
          </a:xfrm>
          <a:prstGeom prst="rect">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lum contrast="31000"/>
            <a:extLst>
              <a:ext uri="{28A0092B-C50C-407E-A947-70E740481C1C}">
                <a14:useLocalDpi xmlns="" xmlns:a14="http://schemas.microsoft.com/office/drawing/2010/main" val="0"/>
              </a:ext>
            </a:extLst>
          </a:blip>
          <a:srcRect l="53942" t="64515" r="-1073" b="8413"/>
          <a:stretch/>
        </p:blipFill>
        <p:spPr>
          <a:xfrm rot="10800000">
            <a:off x="3593757" y="5263978"/>
            <a:ext cx="5550243" cy="1594022"/>
          </a:xfrm>
          <a:prstGeom prst="rect">
            <a:avLst/>
          </a:prstGeom>
        </p:spPr>
      </p:pic>
    </p:spTree>
    <p:extLst>
      <p:ext uri="{BB962C8B-B14F-4D97-AF65-F5344CB8AC3E}">
        <p14:creationId xmlns="" xmlns:p14="http://schemas.microsoft.com/office/powerpoint/2010/main" val="3155085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562" y="0"/>
            <a:ext cx="8847438" cy="6858000"/>
          </a:xfrm>
          <a:prstGeom prst="rect">
            <a:avLst/>
          </a:prstGeom>
          <a:gradFill flip="none" rotWithShape="1">
            <a:gsLst>
              <a:gs pos="88000">
                <a:schemeClr val="accent5">
                  <a:lumMod val="60000"/>
                  <a:lumOff val="40000"/>
                </a:schemeClr>
              </a:gs>
              <a:gs pos="60000">
                <a:schemeClr val="accent5">
                  <a:lumMod val="75000"/>
                </a:schemeClr>
              </a:gs>
              <a:gs pos="31000">
                <a:srgbClr val="00006E"/>
              </a:gs>
              <a:gs pos="0">
                <a:srgbClr val="00004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2882"/>
            <a:ext cx="7886700" cy="1325563"/>
          </a:xfrm>
        </p:spPr>
        <p:txBody>
          <a:bodyPr>
            <a:normAutofit/>
          </a:bodyPr>
          <a:lstStyle/>
          <a:p>
            <a:pPr algn="ctr"/>
            <a:r>
              <a:rPr lang="en-US" b="1" dirty="0">
                <a:solidFill>
                  <a:schemeClr val="bg1"/>
                </a:solidFill>
                <a:latin typeface="+mn-lt"/>
              </a:rPr>
              <a:t>Peace Treaty Specifications for Cuba and Taiwan</a:t>
            </a:r>
          </a:p>
        </p:txBody>
      </p:sp>
      <p:sp>
        <p:nvSpPr>
          <p:cNvPr id="4" name="Rectangle 3"/>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801644" y="5795319"/>
            <a:ext cx="7811015" cy="875914"/>
          </a:xfrm>
        </p:spPr>
        <p:txBody>
          <a:bodyPr>
            <a:normAutofit fontScale="62500" lnSpcReduction="20000"/>
          </a:bodyPr>
          <a:lstStyle/>
          <a:p>
            <a:pPr marL="0" indent="0">
              <a:buNone/>
            </a:pPr>
            <a:r>
              <a:rPr lang="en-US" dirty="0">
                <a:solidFill>
                  <a:schemeClr val="bg1"/>
                </a:solidFill>
              </a:rPr>
              <a:t>Note: During the Spanish American War and WWII in the Pacific, the United States military forces liberated Cuba and Taiwan respectively.  The United States is the “conqueror,” and has both the right and the duty to conduct the military occupation of these areas</a:t>
            </a:r>
            <a:r>
              <a:rPr lang="en-US" dirty="0" smtClean="0">
                <a:solidFill>
                  <a:schemeClr val="bg1"/>
                </a:solidFill>
              </a:rPr>
              <a:t>.</a:t>
            </a:r>
            <a:endParaRPr lang="en-US" dirty="0">
              <a:solidFill>
                <a:schemeClr val="bg1"/>
              </a:solidFill>
            </a:endParaRPr>
          </a:p>
        </p:txBody>
      </p:sp>
      <p:graphicFrame>
        <p:nvGraphicFramePr>
          <p:cNvPr id="9" name="Table 8"/>
          <p:cNvGraphicFramePr>
            <a:graphicFrameLocks noGrp="1"/>
          </p:cNvGraphicFramePr>
          <p:nvPr>
            <p:extLst>
              <p:ext uri="{D42A27DB-BD31-4B8C-83A1-F6EECF244321}">
                <p14:modId xmlns="" xmlns:p14="http://schemas.microsoft.com/office/powerpoint/2010/main" val="4246297352"/>
              </p:ext>
            </p:extLst>
          </p:nvPr>
        </p:nvGraphicFramePr>
        <p:xfrm>
          <a:off x="766119" y="1398445"/>
          <a:ext cx="7858896" cy="4213860"/>
        </p:xfrm>
        <a:graphic>
          <a:graphicData uri="http://schemas.openxmlformats.org/drawingml/2006/table">
            <a:tbl>
              <a:tblPr firstRow="1" firstCol="1" bandRow="1">
                <a:tableStyleId>{5C22544A-7EE6-4342-B048-85BDC9FD1C3A}</a:tableStyleId>
              </a:tblPr>
              <a:tblGrid>
                <a:gridCol w="2619632"/>
                <a:gridCol w="2619632"/>
                <a:gridCol w="2619632"/>
              </a:tblGrid>
              <a:tr h="492588">
                <a:tc>
                  <a:txBody>
                    <a:bodyPr/>
                    <a:lstStyle/>
                    <a:p>
                      <a:pPr marL="0" marR="0">
                        <a:spcBef>
                          <a:spcPts val="0"/>
                        </a:spcBef>
                        <a:spcAft>
                          <a:spcPts val="0"/>
                        </a:spcAft>
                      </a:pPr>
                      <a:r>
                        <a:rPr lang="en-US" sz="1400" kern="0" dirty="0">
                          <a:effectLst/>
                        </a:rPr>
                        <a:t>Item</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solidFill>
                      <a:srgbClr val="000094"/>
                    </a:solidFill>
                  </a:tcPr>
                </a:tc>
                <a:tc>
                  <a:txBody>
                    <a:bodyPr/>
                    <a:lstStyle/>
                    <a:p>
                      <a:pPr marL="0" marR="0">
                        <a:spcBef>
                          <a:spcPts val="0"/>
                        </a:spcBef>
                        <a:spcAft>
                          <a:spcPts val="0"/>
                        </a:spcAft>
                      </a:pPr>
                      <a:r>
                        <a:rPr lang="en-US" sz="1400" kern="0" dirty="0">
                          <a:effectLst/>
                        </a:rPr>
                        <a:t>Treaty of Paris specifications for Cuba</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solidFill>
                      <a:srgbClr val="000094"/>
                    </a:solidFill>
                  </a:tcPr>
                </a:tc>
                <a:tc>
                  <a:txBody>
                    <a:bodyPr/>
                    <a:lstStyle/>
                    <a:p>
                      <a:pPr marL="0" marR="0">
                        <a:spcBef>
                          <a:spcPts val="0"/>
                        </a:spcBef>
                        <a:spcAft>
                          <a:spcPts val="0"/>
                        </a:spcAft>
                      </a:pPr>
                      <a:r>
                        <a:rPr lang="en-US" sz="1400" kern="0" dirty="0">
                          <a:effectLst/>
                        </a:rPr>
                        <a:t>SFPT specifications for Taiwan</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solidFill>
                      <a:srgbClr val="000094"/>
                    </a:solidFill>
                  </a:tcPr>
                </a:tc>
              </a:tr>
              <a:tr h="492588">
                <a:tc>
                  <a:txBody>
                    <a:bodyPr/>
                    <a:lstStyle/>
                    <a:p>
                      <a:pPr marL="0" marR="0">
                        <a:spcBef>
                          <a:spcPts val="0"/>
                        </a:spcBef>
                        <a:spcAft>
                          <a:spcPts val="0"/>
                        </a:spcAft>
                      </a:pPr>
                      <a:r>
                        <a:rPr lang="en-US" sz="1400" kern="0" dirty="0">
                          <a:effectLst/>
                        </a:rPr>
                        <a:t>United States is the (principal) occupying power</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solidFill>
                      <a:srgbClr val="000094"/>
                    </a:solidFill>
                  </a:tcPr>
                </a:tc>
                <a:tc>
                  <a:txBody>
                    <a:bodyPr/>
                    <a:lstStyle/>
                    <a:p>
                      <a:pPr marL="0" marR="0">
                        <a:spcBef>
                          <a:spcPts val="0"/>
                        </a:spcBef>
                        <a:spcAft>
                          <a:spcPts val="0"/>
                        </a:spcAft>
                      </a:pPr>
                      <a:r>
                        <a:rPr lang="en-US" sz="1400" kern="0">
                          <a:effectLst/>
                        </a:rPr>
                        <a:t>Article 1</a:t>
                      </a:r>
                      <a:endParaRPr lang="en-US" sz="14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tc>
                <a:tc>
                  <a:txBody>
                    <a:bodyPr/>
                    <a:lstStyle/>
                    <a:p>
                      <a:pPr marL="0" marR="0">
                        <a:spcBef>
                          <a:spcPts val="0"/>
                        </a:spcBef>
                        <a:spcAft>
                          <a:spcPts val="0"/>
                        </a:spcAft>
                      </a:pPr>
                      <a:r>
                        <a:rPr lang="en-US" sz="1400" kern="0">
                          <a:effectLst/>
                        </a:rPr>
                        <a:t>Article 23(a)</a:t>
                      </a:r>
                      <a:endParaRPr lang="en-US" sz="14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tc>
              </a:tr>
              <a:tr h="492588">
                <a:tc>
                  <a:txBody>
                    <a:bodyPr/>
                    <a:lstStyle/>
                    <a:p>
                      <a:pPr marL="0" marR="0">
                        <a:spcBef>
                          <a:spcPts val="0"/>
                        </a:spcBef>
                        <a:spcAft>
                          <a:spcPts val="0"/>
                        </a:spcAft>
                      </a:pPr>
                      <a:r>
                        <a:rPr lang="en-US" sz="1400" kern="0" dirty="0">
                          <a:effectLst/>
                        </a:rPr>
                        <a:t>Original "owner" did indeed </a:t>
                      </a:r>
                      <a:r>
                        <a:rPr lang="en-US" sz="1400" u="sng" kern="0" dirty="0">
                          <a:solidFill>
                            <a:schemeClr val="bg1"/>
                          </a:solidFill>
                          <a:effectLst/>
                        </a:rPr>
                        <a:t>cede</a:t>
                      </a:r>
                      <a:r>
                        <a:rPr lang="en-US" sz="1400" kern="0" dirty="0">
                          <a:effectLst/>
                        </a:rPr>
                        <a:t> the territory</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solidFill>
                      <a:srgbClr val="000094"/>
                    </a:solidFill>
                  </a:tcPr>
                </a:tc>
                <a:tc>
                  <a:txBody>
                    <a:bodyPr/>
                    <a:lstStyle/>
                    <a:p>
                      <a:pPr marL="0" marR="0">
                        <a:spcBef>
                          <a:spcPts val="0"/>
                        </a:spcBef>
                        <a:spcAft>
                          <a:spcPts val="0"/>
                        </a:spcAft>
                      </a:pPr>
                      <a:r>
                        <a:rPr lang="en-US" sz="1400" kern="0" dirty="0">
                          <a:effectLst/>
                        </a:rPr>
                        <a:t>Article 1</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tc>
                <a:tc>
                  <a:txBody>
                    <a:bodyPr/>
                    <a:lstStyle/>
                    <a:p>
                      <a:pPr marL="0" marR="0">
                        <a:spcBef>
                          <a:spcPts val="0"/>
                        </a:spcBef>
                        <a:spcAft>
                          <a:spcPts val="0"/>
                        </a:spcAft>
                      </a:pPr>
                      <a:r>
                        <a:rPr lang="en-US" sz="1400" kern="0">
                          <a:effectLst/>
                        </a:rPr>
                        <a:t>Article 2(b)</a:t>
                      </a:r>
                      <a:endParaRPr lang="en-US" sz="14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tc>
              </a:tr>
              <a:tr h="492588">
                <a:tc>
                  <a:txBody>
                    <a:bodyPr/>
                    <a:lstStyle/>
                    <a:p>
                      <a:pPr marL="0" marR="0">
                        <a:spcBef>
                          <a:spcPts val="0"/>
                        </a:spcBef>
                        <a:spcAft>
                          <a:spcPts val="0"/>
                        </a:spcAft>
                      </a:pPr>
                      <a:r>
                        <a:rPr lang="en-US" sz="1400" kern="0" dirty="0">
                          <a:effectLst/>
                        </a:rPr>
                        <a:t>No "receiving country" was specified  (i.e. "limbo cession")</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solidFill>
                      <a:srgbClr val="000094"/>
                    </a:solidFill>
                  </a:tcPr>
                </a:tc>
                <a:tc>
                  <a:txBody>
                    <a:bodyPr/>
                    <a:lstStyle/>
                    <a:p>
                      <a:pPr marL="0" marR="0">
                        <a:spcBef>
                          <a:spcPts val="0"/>
                        </a:spcBef>
                        <a:spcAft>
                          <a:spcPts val="0"/>
                        </a:spcAft>
                      </a:pPr>
                      <a:r>
                        <a:rPr lang="en-US" sz="1400" kern="0" dirty="0">
                          <a:effectLst/>
                        </a:rPr>
                        <a:t>Article 1</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tc>
                <a:tc>
                  <a:txBody>
                    <a:bodyPr/>
                    <a:lstStyle/>
                    <a:p>
                      <a:pPr marL="0" marR="0">
                        <a:spcBef>
                          <a:spcPts val="0"/>
                        </a:spcBef>
                        <a:spcAft>
                          <a:spcPts val="0"/>
                        </a:spcAft>
                      </a:pPr>
                      <a:r>
                        <a:rPr lang="en-US" sz="1400" kern="0">
                          <a:effectLst/>
                        </a:rPr>
                        <a:t>Article 2(b)</a:t>
                      </a:r>
                      <a:endParaRPr lang="en-US" sz="14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tc>
              </a:tr>
              <a:tr h="492588">
                <a:tc>
                  <a:txBody>
                    <a:bodyPr/>
                    <a:lstStyle/>
                    <a:p>
                      <a:pPr marL="0" marR="0">
                        <a:spcBef>
                          <a:spcPts val="0"/>
                        </a:spcBef>
                        <a:spcAft>
                          <a:spcPts val="0"/>
                        </a:spcAft>
                      </a:pPr>
                      <a:r>
                        <a:rPr lang="en-US" sz="1400" kern="0" dirty="0">
                          <a:effectLst/>
                        </a:rPr>
                        <a:t>USMG has disposition rights over the territory</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solidFill>
                      <a:srgbClr val="000094"/>
                    </a:solidFill>
                  </a:tcPr>
                </a:tc>
                <a:tc>
                  <a:txBody>
                    <a:bodyPr/>
                    <a:lstStyle/>
                    <a:p>
                      <a:pPr marL="0" marR="0">
                        <a:spcBef>
                          <a:spcPts val="0"/>
                        </a:spcBef>
                        <a:spcAft>
                          <a:spcPts val="0"/>
                        </a:spcAft>
                      </a:pPr>
                      <a:r>
                        <a:rPr lang="en-US" sz="1400" kern="0">
                          <a:effectLst/>
                        </a:rPr>
                        <a:t>Article 1</a:t>
                      </a:r>
                      <a:endParaRPr lang="en-US" sz="14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tc>
                <a:tc>
                  <a:txBody>
                    <a:bodyPr/>
                    <a:lstStyle/>
                    <a:p>
                      <a:pPr marL="0" marR="0">
                        <a:spcBef>
                          <a:spcPts val="0"/>
                        </a:spcBef>
                        <a:spcAft>
                          <a:spcPts val="0"/>
                        </a:spcAft>
                      </a:pPr>
                      <a:r>
                        <a:rPr lang="en-US" sz="1400" kern="0" dirty="0">
                          <a:effectLst/>
                        </a:rPr>
                        <a:t>Article 4(b)</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tc>
              </a:tr>
              <a:tr h="686848">
                <a:tc>
                  <a:txBody>
                    <a:bodyPr/>
                    <a:lstStyle/>
                    <a:p>
                      <a:pPr marL="0" marR="0">
                        <a:spcBef>
                          <a:spcPts val="0"/>
                        </a:spcBef>
                        <a:spcAft>
                          <a:spcPts val="0"/>
                        </a:spcAft>
                      </a:pPr>
                      <a:r>
                        <a:rPr lang="en-US" sz="1400" kern="0" dirty="0">
                          <a:effectLst/>
                        </a:rPr>
                        <a:t>Military government is present, and military occupation is a reality</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solidFill>
                      <a:srgbClr val="000094"/>
                    </a:solidFill>
                  </a:tcPr>
                </a:tc>
                <a:tc>
                  <a:txBody>
                    <a:bodyPr/>
                    <a:lstStyle/>
                    <a:p>
                      <a:pPr marL="0" marR="0">
                        <a:spcBef>
                          <a:spcPts val="0"/>
                        </a:spcBef>
                        <a:spcAft>
                          <a:spcPts val="0"/>
                        </a:spcAft>
                      </a:pPr>
                      <a:r>
                        <a:rPr lang="en-US" sz="1400" kern="0">
                          <a:effectLst/>
                        </a:rPr>
                        <a:t>Article 1</a:t>
                      </a:r>
                      <a:endParaRPr lang="en-US" sz="1400" kern="10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tc>
                <a:tc>
                  <a:txBody>
                    <a:bodyPr/>
                    <a:lstStyle/>
                    <a:p>
                      <a:pPr marL="0" marR="0">
                        <a:spcBef>
                          <a:spcPts val="0"/>
                        </a:spcBef>
                        <a:spcAft>
                          <a:spcPts val="0"/>
                        </a:spcAft>
                      </a:pPr>
                      <a:r>
                        <a:rPr lang="en-US" sz="1400" kern="0" dirty="0">
                          <a:effectLst/>
                        </a:rPr>
                        <a:t>Article 4(b), and the Hague Conventions (1907)</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tc>
              </a:tr>
              <a:tr h="686848">
                <a:tc>
                  <a:txBody>
                    <a:bodyPr/>
                    <a:lstStyle/>
                    <a:p>
                      <a:pPr marL="0" marR="0">
                        <a:spcBef>
                          <a:spcPts val="0"/>
                        </a:spcBef>
                        <a:spcAft>
                          <a:spcPts val="0"/>
                        </a:spcAft>
                      </a:pPr>
                      <a:r>
                        <a:rPr lang="en-US" sz="1400" kern="0" dirty="0">
                          <a:effectLst/>
                        </a:rPr>
                        <a:t>USMG jurisdiction continues past the date when the peace treaty comes into effect</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solidFill>
                      <a:srgbClr val="000094"/>
                    </a:solidFill>
                  </a:tcPr>
                </a:tc>
                <a:tc>
                  <a:txBody>
                    <a:bodyPr/>
                    <a:lstStyle/>
                    <a:p>
                      <a:pPr marL="0" marR="0">
                        <a:spcBef>
                          <a:spcPts val="0"/>
                        </a:spcBef>
                        <a:spcAft>
                          <a:spcPts val="0"/>
                        </a:spcAft>
                      </a:pPr>
                      <a:r>
                        <a:rPr lang="en-US" sz="1400" kern="0" dirty="0">
                          <a:effectLst/>
                        </a:rPr>
                        <a:t>Article 1, and the U.S. Supreme Court decision in Cross v. Harrison (1853)</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tc>
                <a:tc>
                  <a:txBody>
                    <a:bodyPr/>
                    <a:lstStyle/>
                    <a:p>
                      <a:pPr marL="0" marR="0">
                        <a:spcBef>
                          <a:spcPts val="0"/>
                        </a:spcBef>
                        <a:spcAft>
                          <a:spcPts val="0"/>
                        </a:spcAft>
                      </a:pPr>
                      <a:r>
                        <a:rPr lang="en-US" sz="1400" kern="0" dirty="0">
                          <a:effectLst/>
                        </a:rPr>
                        <a:t>Article 4(b), Article 23(a), and the U.S. Supreme Court decision in Cross v. Harrison (1853) </a:t>
                      </a:r>
                      <a:endParaRPr lang="en-US" sz="1400" kern="100" dirty="0">
                        <a:effectLst/>
                        <a:latin typeface="Calibri" panose="020F0502020204030204" pitchFamily="34" charset="0"/>
                        <a:ea typeface="PMingLiU" panose="02020500000000000000" pitchFamily="18" charset="-120"/>
                        <a:cs typeface="Times New Roman" panose="02020603050405020304" pitchFamily="18" charset="0"/>
                      </a:endParaRPr>
                    </a:p>
                  </a:txBody>
                  <a:tcPr marL="57150" marR="57150" marT="57150" marB="57150" anchor="ctr"/>
                </a:tc>
              </a:tr>
            </a:tbl>
          </a:graphicData>
        </a:graphic>
      </p:graphicFrame>
      <p:pic>
        <p:nvPicPr>
          <p:cNvPr id="11" name="Picture 10"/>
          <p:cNvPicPr>
            <a:picLocks noChangeAspect="1"/>
          </p:cNvPicPr>
          <p:nvPr/>
        </p:nvPicPr>
        <p:blipFill rotWithShape="1">
          <a:blip r:embed="rId2" cstate="print">
            <a:lum bright="7000"/>
            <a:extLst>
              <a:ext uri="{28A0092B-C50C-407E-A947-70E740481C1C}">
                <a14:useLocalDpi xmlns="" xmlns:a14="http://schemas.microsoft.com/office/drawing/2010/main" val="0"/>
              </a:ext>
            </a:extLst>
          </a:blip>
          <a:srcRect l="53942" t="64515" r="-1073" b="8413"/>
          <a:stretch/>
        </p:blipFill>
        <p:spPr>
          <a:xfrm rot="10800000">
            <a:off x="6196263" y="6112041"/>
            <a:ext cx="2947736" cy="745956"/>
          </a:xfrm>
          <a:prstGeom prst="rect">
            <a:avLst/>
          </a:prstGeom>
        </p:spPr>
      </p:pic>
    </p:spTree>
    <p:extLst>
      <p:ext uri="{BB962C8B-B14F-4D97-AF65-F5344CB8AC3E}">
        <p14:creationId xmlns="" xmlns:p14="http://schemas.microsoft.com/office/powerpoint/2010/main" val="2706386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000058"/>
            </a:gs>
            <a:gs pos="28000">
              <a:srgbClr val="C00000"/>
            </a:gs>
            <a:gs pos="79000">
              <a:srgbClr val="640000"/>
            </a:gs>
            <a:gs pos="53000">
              <a:srgbClr val="920000"/>
            </a:gs>
          </a:gsLst>
          <a:lin ang="2700000" scaled="1"/>
          <a:tileRect/>
        </a:gradFill>
        <a:effectLst/>
      </p:bgPr>
    </p:bg>
    <p:spTree>
      <p:nvGrpSpPr>
        <p:cNvPr id="1" name=""/>
        <p:cNvGrpSpPr/>
        <p:nvPr/>
      </p:nvGrpSpPr>
      <p:grpSpPr>
        <a:xfrm>
          <a:off x="0" y="0"/>
          <a:ext cx="0" cy="0"/>
          <a:chOff x="0" y="0"/>
          <a:chExt cx="0" cy="0"/>
        </a:xfrm>
      </p:grpSpPr>
      <p:sp>
        <p:nvSpPr>
          <p:cNvPr id="6" name="5 Rectángulo"/>
          <p:cNvSpPr/>
          <p:nvPr/>
        </p:nvSpPr>
        <p:spPr>
          <a:xfrm>
            <a:off x="1" y="0"/>
            <a:ext cx="9144000" cy="6858000"/>
          </a:xfrm>
          <a:prstGeom prst="rect">
            <a:avLst/>
          </a:prstGeom>
          <a:gradFill flip="none" rotWithShape="1">
            <a:gsLst>
              <a:gs pos="100000">
                <a:srgbClr val="920000"/>
              </a:gs>
              <a:gs pos="72000">
                <a:schemeClr val="bg1"/>
              </a:gs>
              <a:gs pos="100000">
                <a:schemeClr val="bg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8597735" y="0"/>
            <a:ext cx="546265" cy="6858000"/>
          </a:xfrm>
          <a:prstGeom prst="rect">
            <a:avLst/>
          </a:prstGeom>
          <a:gradFill flip="none" rotWithShape="1">
            <a:gsLst>
              <a:gs pos="21000">
                <a:srgbClr val="000058"/>
              </a:gs>
              <a:gs pos="65000">
                <a:srgbClr val="920000">
                  <a:shade val="67500"/>
                  <a:satMod val="115000"/>
                </a:srgbClr>
              </a:gs>
              <a:gs pos="100000">
                <a:srgbClr val="920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7704" y="0"/>
            <a:ext cx="6968120" cy="1313686"/>
          </a:xfrm>
        </p:spPr>
        <p:txBody>
          <a:bodyPr>
            <a:normAutofit/>
          </a:bodyPr>
          <a:lstStyle/>
          <a:p>
            <a:r>
              <a:rPr lang="en-US" sz="3200" b="1" dirty="0" smtClean="0">
                <a:solidFill>
                  <a:srgbClr val="000058"/>
                </a:solidFill>
                <a:latin typeface="+mn-lt"/>
              </a:rPr>
              <a:t>Sub-sovereign Foreign State Equivalent</a:t>
            </a:r>
            <a:endParaRPr lang="es-ES" sz="3200" b="1" dirty="0">
              <a:solidFill>
                <a:srgbClr val="000058"/>
              </a:solidFill>
              <a:latin typeface="+mn-lt"/>
            </a:endParaRPr>
          </a:p>
        </p:txBody>
      </p:sp>
      <p:sp>
        <p:nvSpPr>
          <p:cNvPr id="3" name="Content Placeholder 2"/>
          <p:cNvSpPr>
            <a:spLocks noGrp="1"/>
          </p:cNvSpPr>
          <p:nvPr>
            <p:ph idx="1"/>
          </p:nvPr>
        </p:nvSpPr>
        <p:spPr>
          <a:xfrm>
            <a:off x="414894" y="1109250"/>
            <a:ext cx="7886700" cy="5462337"/>
          </a:xfrm>
        </p:spPr>
        <p:txBody>
          <a:bodyPr>
            <a:noAutofit/>
          </a:bodyPr>
          <a:lstStyle/>
          <a:p>
            <a:pPr marL="0">
              <a:buNone/>
            </a:pPr>
            <a:r>
              <a:rPr lang="en-US" sz="2000" dirty="0" smtClean="0">
                <a:solidFill>
                  <a:srgbClr val="000058"/>
                </a:solidFill>
              </a:rPr>
              <a:t>In a similar situation to Cuba after April 11, 1899, Taiwan is "foreign territory under the dominion of the United States." The Taiwan Relations Act does not treat Taiwan as a sovereign independent nation, but rather as a "sub-sovereign foreign state equivalent." </a:t>
            </a:r>
            <a:endParaRPr lang="es-ES" sz="2000" dirty="0" smtClean="0">
              <a:solidFill>
                <a:srgbClr val="000058"/>
              </a:solidFill>
            </a:endParaRPr>
          </a:p>
          <a:p>
            <a:pPr marL="0">
              <a:buNone/>
            </a:pPr>
            <a:r>
              <a:rPr lang="en-US" sz="2000" dirty="0" smtClean="0">
                <a:solidFill>
                  <a:srgbClr val="000058"/>
                </a:solidFill>
              </a:rPr>
              <a:t>The Taiwan Relations Act contains a "foreign state equivalency" clause:</a:t>
            </a:r>
          </a:p>
          <a:p>
            <a:pPr>
              <a:buNone/>
            </a:pPr>
            <a:r>
              <a:rPr lang="en-US" sz="1800" dirty="0" smtClean="0">
                <a:solidFill>
                  <a:srgbClr val="000058"/>
                </a:solidFill>
                <a:latin typeface="Century Schoolbook" pitchFamily="18" charset="0"/>
              </a:rPr>
              <a:t>Application of United States laws in specific and enumerated areas  </a:t>
            </a:r>
            <a:endParaRPr lang="es-ES" sz="1800" dirty="0" smtClean="0">
              <a:solidFill>
                <a:srgbClr val="000058"/>
              </a:solidFill>
              <a:latin typeface="Century Schoolbook" pitchFamily="18" charset="0"/>
            </a:endParaRPr>
          </a:p>
          <a:p>
            <a:r>
              <a:rPr lang="en-US" sz="1800" dirty="0" smtClean="0">
                <a:solidFill>
                  <a:srgbClr val="000058"/>
                </a:solidFill>
                <a:latin typeface="Century Schoolbook" pitchFamily="18" charset="0"/>
              </a:rPr>
              <a:t>Whenever the laws of the United States refer or relate to foreign countries, nations, states, governments, or similar entities, such terms shall include and such laws shall apply with respect to Taiwan. </a:t>
            </a:r>
            <a:endParaRPr lang="es-ES" sz="1800" dirty="0" smtClean="0">
              <a:solidFill>
                <a:srgbClr val="000058"/>
              </a:solidFill>
              <a:latin typeface="Century Schoolbook" pitchFamily="18" charset="0"/>
            </a:endParaRPr>
          </a:p>
          <a:p>
            <a:r>
              <a:rPr lang="en-US" sz="1800" dirty="0" smtClean="0">
                <a:solidFill>
                  <a:srgbClr val="000058"/>
                </a:solidFill>
                <a:latin typeface="Century Schoolbook" pitchFamily="18" charset="0"/>
              </a:rPr>
              <a:t> Whenever authorized by or pursuant to the laws of the United States to conduct or carry out programs, transactions, or other relations with respect to foreign countries, nations, states, governments, or similar entities, the President or any agency of the United States Government is authorized to conduct and carry out, in accordance with section 3305 of this title, such programs, transactions, and other relations with respect to Taiwan (including, but not limited to, the performance of services for the United States through contracts with commercial entities on Taiwan), in accordance with the applicable laws of the United States.</a:t>
            </a:r>
            <a:r>
              <a:rPr lang="en-US" sz="1800" dirty="0" smtClean="0">
                <a:solidFill>
                  <a:schemeClr val="bg1"/>
                </a:solidFill>
                <a:latin typeface="Century Schoolbook" pitchFamily="18" charset="0"/>
              </a:rPr>
              <a:t>.</a:t>
            </a:r>
            <a:endParaRPr lang="es-ES" sz="1800" dirty="0">
              <a:solidFill>
                <a:schemeClr val="bg1"/>
              </a:solidFill>
              <a:latin typeface="Century Schoolbook" pitchFamily="18" charset="0"/>
            </a:endParaRPr>
          </a:p>
        </p:txBody>
      </p:sp>
      <p:sp>
        <p:nvSpPr>
          <p:cNvPr id="9" name="Rectangle 3"/>
          <p:cNvSpPr/>
          <p:nvPr/>
        </p:nvSpPr>
        <p:spPr>
          <a:xfrm>
            <a:off x="8239497" y="0"/>
            <a:ext cx="380010" cy="6858000"/>
          </a:xfrm>
          <a:prstGeom prst="rect">
            <a:avLst/>
          </a:prstGeom>
          <a:gradFill>
            <a:gsLst>
              <a:gs pos="40000">
                <a:srgbClr val="000058"/>
              </a:gs>
              <a:gs pos="72000">
                <a:schemeClr val="bg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rot="10800000" flipV="1">
            <a:off x="4954772" y="0"/>
            <a:ext cx="4189228" cy="950026"/>
          </a:xfrm>
          <a:prstGeom prst="rect">
            <a:avLst/>
          </a:prstGeom>
        </p:spPr>
      </p:pic>
    </p:spTree>
    <p:extLst>
      <p:ext uri="{BB962C8B-B14F-4D97-AF65-F5344CB8AC3E}">
        <p14:creationId xmlns="" xmlns:p14="http://schemas.microsoft.com/office/powerpoint/2010/main" val="466985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6562" y="0"/>
            <a:ext cx="8847438" cy="6858000"/>
          </a:xfrm>
          <a:prstGeom prst="rect">
            <a:avLst/>
          </a:prstGeom>
          <a:gradFill flip="none" rotWithShape="1">
            <a:gsLst>
              <a:gs pos="3000">
                <a:schemeClr val="bg1"/>
              </a:gs>
              <a:gs pos="0">
                <a:srgbClr val="00009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4175" y="0"/>
            <a:ext cx="7886700" cy="4931609"/>
          </a:xfrm>
        </p:spPr>
        <p:txBody>
          <a:bodyPr>
            <a:normAutofit/>
          </a:bodyPr>
          <a:lstStyle/>
          <a:p>
            <a:pPr algn="ctr"/>
            <a:r>
              <a:rPr lang="en-US" sz="9600" b="1" dirty="0" smtClean="0">
                <a:solidFill>
                  <a:srgbClr val="000094"/>
                </a:solidFill>
                <a:latin typeface="+mn-lt"/>
              </a:rPr>
              <a:t>THANK YOU FOR YOUR ATTENTION!</a:t>
            </a:r>
            <a:endParaRPr lang="en-US" sz="9600" b="1" dirty="0">
              <a:solidFill>
                <a:srgbClr val="000094"/>
              </a:solidFill>
              <a:latin typeface="+mn-lt"/>
            </a:endParaRPr>
          </a:p>
        </p:txBody>
      </p:sp>
      <p:sp>
        <p:nvSpPr>
          <p:cNvPr id="4" name="Rectangle 3"/>
          <p:cNvSpPr/>
          <p:nvPr/>
        </p:nvSpPr>
        <p:spPr>
          <a:xfrm>
            <a:off x="0" y="0"/>
            <a:ext cx="29656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2"/>
          <p:cNvPicPr>
            <a:picLocks noChangeAspect="1"/>
          </p:cNvPicPr>
          <p:nvPr/>
        </p:nvPicPr>
        <p:blipFill rotWithShape="1">
          <a:blip r:embed="rId2" cstate="print">
            <a:extLst>
              <a:ext uri="{28A0092B-C50C-407E-A947-70E740481C1C}">
                <a14:useLocalDpi xmlns="" xmlns:a14="http://schemas.microsoft.com/office/drawing/2010/main" val="0"/>
              </a:ext>
            </a:extLst>
          </a:blip>
          <a:srcRect l="15423" t="4837" r="10784" b="46229"/>
          <a:stretch/>
        </p:blipFill>
        <p:spPr>
          <a:xfrm>
            <a:off x="0" y="3826236"/>
            <a:ext cx="9144000" cy="3031764"/>
          </a:xfrm>
          <a:prstGeom prst="rect">
            <a:avLst/>
          </a:prstGeom>
        </p:spPr>
      </p:pic>
      <p:sp>
        <p:nvSpPr>
          <p:cNvPr id="3" name="Content Placeholder 2"/>
          <p:cNvSpPr>
            <a:spLocks noGrp="1"/>
          </p:cNvSpPr>
          <p:nvPr>
            <p:ph idx="1"/>
          </p:nvPr>
        </p:nvSpPr>
        <p:spPr>
          <a:xfrm>
            <a:off x="1626919" y="4405744"/>
            <a:ext cx="7517082" cy="1084908"/>
          </a:xfrm>
        </p:spPr>
        <p:txBody>
          <a:bodyPr>
            <a:noAutofit/>
          </a:bodyPr>
          <a:lstStyle/>
          <a:p>
            <a:pPr algn="ctr">
              <a:buNone/>
            </a:pPr>
            <a:r>
              <a:rPr lang="en-US" b="1" dirty="0" smtClean="0"/>
              <a:t>                                              Taiwan Studies Group</a:t>
            </a:r>
          </a:p>
          <a:p>
            <a:pPr algn="ctr">
              <a:buNone/>
            </a:pPr>
            <a:r>
              <a:rPr lang="en-US" b="1" dirty="0" smtClean="0"/>
              <a:t>                                                       2014 - 2015</a:t>
            </a:r>
            <a:endParaRPr lang="es-ES" b="1" dirty="0"/>
          </a:p>
        </p:txBody>
      </p:sp>
    </p:spTree>
    <p:extLst>
      <p:ext uri="{BB962C8B-B14F-4D97-AF65-F5344CB8AC3E}">
        <p14:creationId xmlns="" xmlns:p14="http://schemas.microsoft.com/office/powerpoint/2010/main" val="371665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562" y="0"/>
            <a:ext cx="8847438" cy="6858000"/>
          </a:xfrm>
          <a:prstGeom prst="rect">
            <a:avLst/>
          </a:prstGeom>
          <a:gradFill flip="none" rotWithShape="1">
            <a:gsLst>
              <a:gs pos="96907">
                <a:schemeClr val="accent5">
                  <a:lumMod val="60000"/>
                  <a:lumOff val="40000"/>
                </a:schemeClr>
              </a:gs>
              <a:gs pos="72000">
                <a:schemeClr val="accent5">
                  <a:lumMod val="75000"/>
                </a:schemeClr>
              </a:gs>
              <a:gs pos="35000">
                <a:srgbClr val="00006E"/>
              </a:gs>
              <a:gs pos="0">
                <a:srgbClr val="00004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30921" y="797011"/>
            <a:ext cx="7288716" cy="1325563"/>
          </a:xfrm>
        </p:spPr>
        <p:txBody>
          <a:bodyPr>
            <a:normAutofit/>
          </a:bodyPr>
          <a:lstStyle/>
          <a:p>
            <a:pPr algn="ctr"/>
            <a:r>
              <a:rPr lang="en-US" sz="4000" b="1" dirty="0">
                <a:ln>
                  <a:solidFill>
                    <a:schemeClr val="bg1"/>
                  </a:solidFill>
                </a:ln>
                <a:solidFill>
                  <a:schemeClr val="bg1"/>
                </a:solidFill>
                <a:effectLst>
                  <a:outerShdw blurRad="38100" dist="38100" dir="2700000" algn="tl">
                    <a:srgbClr val="000000">
                      <a:alpha val="43137"/>
                    </a:srgbClr>
                  </a:outerShdw>
                </a:effectLst>
                <a:latin typeface="+mn-lt"/>
              </a:rPr>
              <a:t>Court Decisions on Taiwan and Taiwanese Human Rights</a:t>
            </a:r>
          </a:p>
        </p:txBody>
      </p:sp>
      <p:sp>
        <p:nvSpPr>
          <p:cNvPr id="3" name="Content Placeholder 2"/>
          <p:cNvSpPr>
            <a:spLocks noGrp="1"/>
          </p:cNvSpPr>
          <p:nvPr>
            <p:ph idx="1"/>
          </p:nvPr>
        </p:nvSpPr>
        <p:spPr>
          <a:xfrm>
            <a:off x="776931" y="2235924"/>
            <a:ext cx="7886700" cy="4309842"/>
          </a:xfrm>
        </p:spPr>
        <p:txBody>
          <a:bodyPr>
            <a:normAutofit fontScale="85000" lnSpcReduction="20000"/>
          </a:bodyPr>
          <a:lstStyle/>
          <a:p>
            <a:pPr marL="0" indent="0">
              <a:buNone/>
            </a:pPr>
            <a:r>
              <a:rPr lang="en-US" dirty="0">
                <a:solidFill>
                  <a:schemeClr val="bg1"/>
                </a:solidFill>
              </a:rPr>
              <a:t>Numerous U.S. Court cases have found that Taiwan is </a:t>
            </a:r>
            <a:r>
              <a:rPr lang="en-US" b="1" dirty="0">
                <a:ln>
                  <a:solidFill>
                    <a:schemeClr val="bg1"/>
                  </a:solidFill>
                </a:ln>
                <a:solidFill>
                  <a:schemeClr val="bg1"/>
                </a:solidFill>
              </a:rPr>
              <a:t>not</a:t>
            </a:r>
            <a:r>
              <a:rPr lang="en-US" dirty="0">
                <a:ln>
                  <a:solidFill>
                    <a:schemeClr val="bg1"/>
                  </a:solidFill>
                </a:ln>
                <a:solidFill>
                  <a:schemeClr val="bg1"/>
                </a:solidFill>
              </a:rPr>
              <a:t> </a:t>
            </a:r>
            <a:r>
              <a:rPr lang="en-US" dirty="0">
                <a:solidFill>
                  <a:schemeClr val="bg1"/>
                </a:solidFill>
              </a:rPr>
              <a:t>a part of the national territory of China, that the native Taiwanese people are essentially stateless, and that they live in political purgatory.  </a:t>
            </a:r>
            <a:r>
              <a:rPr lang="en-US" i="1" dirty="0">
                <a:solidFill>
                  <a:schemeClr val="bg1"/>
                </a:solidFill>
              </a:rPr>
              <a:t>See</a:t>
            </a:r>
            <a:r>
              <a:rPr lang="en-US" dirty="0">
                <a:solidFill>
                  <a:schemeClr val="bg1"/>
                </a:solidFill>
              </a:rPr>
              <a:t> </a:t>
            </a:r>
          </a:p>
          <a:p>
            <a:pPr marL="0" indent="0"/>
            <a:r>
              <a:rPr lang="en-US" dirty="0">
                <a:solidFill>
                  <a:schemeClr val="bg1"/>
                </a:solidFill>
              </a:rPr>
              <a:t>Sheng v. Rogers </a:t>
            </a:r>
            <a:endParaRPr lang="en-US" dirty="0" smtClean="0">
              <a:solidFill>
                <a:schemeClr val="bg1"/>
              </a:solidFill>
            </a:endParaRPr>
          </a:p>
          <a:p>
            <a:pPr marL="457200" lvl="1" indent="0">
              <a:buNone/>
            </a:pPr>
            <a:r>
              <a:rPr lang="en-US" dirty="0" smtClean="0">
                <a:solidFill>
                  <a:schemeClr val="bg1"/>
                </a:solidFill>
              </a:rPr>
              <a:t>(</a:t>
            </a:r>
            <a:r>
              <a:rPr lang="en-US" dirty="0">
                <a:solidFill>
                  <a:schemeClr val="bg1"/>
                </a:solidFill>
              </a:rPr>
              <a:t>D.C. Circuit, Oct. 6, 1959) </a:t>
            </a:r>
          </a:p>
          <a:p>
            <a:pPr marL="0" indent="0"/>
            <a:r>
              <a:rPr lang="en-US" dirty="0">
                <a:solidFill>
                  <a:schemeClr val="bg1"/>
                </a:solidFill>
              </a:rPr>
              <a:t>Chee Hock Chan v. </a:t>
            </a:r>
            <a:r>
              <a:rPr lang="en-US" dirty="0" err="1">
                <a:solidFill>
                  <a:schemeClr val="bg1"/>
                </a:solidFill>
              </a:rPr>
              <a:t>Hurney</a:t>
            </a:r>
            <a:r>
              <a:rPr lang="en-US" dirty="0">
                <a:solidFill>
                  <a:schemeClr val="bg1"/>
                </a:solidFill>
              </a:rPr>
              <a:t> </a:t>
            </a:r>
            <a:endParaRPr lang="en-US" dirty="0" smtClean="0">
              <a:solidFill>
                <a:schemeClr val="bg1"/>
              </a:solidFill>
            </a:endParaRPr>
          </a:p>
          <a:p>
            <a:pPr marL="457200" lvl="1" indent="0">
              <a:buNone/>
            </a:pPr>
            <a:r>
              <a:rPr lang="en-US" dirty="0" smtClean="0">
                <a:solidFill>
                  <a:schemeClr val="bg1"/>
                </a:solidFill>
              </a:rPr>
              <a:t>(</a:t>
            </a:r>
            <a:r>
              <a:rPr lang="en-US" dirty="0">
                <a:solidFill>
                  <a:schemeClr val="bg1"/>
                </a:solidFill>
              </a:rPr>
              <a:t>U.S. District Court E.D. Pennsylvania, July 9, 1962) </a:t>
            </a:r>
          </a:p>
          <a:p>
            <a:pPr marL="0" indent="0"/>
            <a:r>
              <a:rPr lang="en-US" dirty="0">
                <a:solidFill>
                  <a:schemeClr val="bg1"/>
                </a:solidFill>
              </a:rPr>
              <a:t>Roger C. S. Lin et al. v. United States of America </a:t>
            </a:r>
            <a:endParaRPr lang="en-US" dirty="0" smtClean="0">
              <a:solidFill>
                <a:schemeClr val="bg1"/>
              </a:solidFill>
            </a:endParaRPr>
          </a:p>
          <a:p>
            <a:pPr marL="457200" lvl="1" indent="0">
              <a:buNone/>
            </a:pPr>
            <a:r>
              <a:rPr lang="en-US" dirty="0" smtClean="0">
                <a:solidFill>
                  <a:schemeClr val="bg1"/>
                </a:solidFill>
              </a:rPr>
              <a:t>(</a:t>
            </a:r>
            <a:r>
              <a:rPr lang="en-US" dirty="0">
                <a:solidFill>
                  <a:schemeClr val="bg1"/>
                </a:solidFill>
              </a:rPr>
              <a:t>March 18, 2008 District Court</a:t>
            </a:r>
            <a:r>
              <a:rPr lang="en-US" dirty="0" smtClean="0">
                <a:solidFill>
                  <a:schemeClr val="bg1"/>
                </a:solidFill>
              </a:rPr>
              <a:t>)</a:t>
            </a:r>
          </a:p>
          <a:p>
            <a:pPr marL="457200" lvl="1" indent="0">
              <a:buNone/>
            </a:pPr>
            <a:r>
              <a:rPr lang="en-US" dirty="0" smtClean="0">
                <a:solidFill>
                  <a:schemeClr val="bg1"/>
                </a:solidFill>
              </a:rPr>
              <a:t>(April </a:t>
            </a:r>
            <a:r>
              <a:rPr lang="en-US" dirty="0">
                <a:solidFill>
                  <a:schemeClr val="bg1"/>
                </a:solidFill>
              </a:rPr>
              <a:t>7, 2009   Court of Appeals</a:t>
            </a:r>
            <a:r>
              <a:rPr lang="en-US" dirty="0" smtClean="0">
                <a:solidFill>
                  <a:schemeClr val="bg1"/>
                </a:solidFill>
              </a:rPr>
              <a:t>)</a:t>
            </a:r>
            <a:r>
              <a:rPr lang="en-US" dirty="0">
                <a:solidFill>
                  <a:schemeClr val="bg1"/>
                </a:solidFill>
              </a:rPr>
              <a:t> </a:t>
            </a:r>
          </a:p>
          <a:p>
            <a:pPr marL="0" indent="0">
              <a:buNone/>
            </a:pPr>
            <a:r>
              <a:rPr lang="en-US" dirty="0">
                <a:solidFill>
                  <a:schemeClr val="bg1"/>
                </a:solidFill>
              </a:rPr>
              <a:t>Up to the present day, the U.S. Executive Branch continues to ignore these important decisions in the formation of its Taiwan policy.  </a:t>
            </a:r>
          </a:p>
        </p:txBody>
      </p:sp>
      <p:sp>
        <p:nvSpPr>
          <p:cNvPr id="4" name="Rectangle 3"/>
          <p:cNvSpPr/>
          <p:nvPr/>
        </p:nvSpPr>
        <p:spPr>
          <a:xfrm>
            <a:off x="0" y="0"/>
            <a:ext cx="2965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a:off x="0" y="0"/>
            <a:ext cx="5550243" cy="1594022"/>
          </a:xfrm>
          <a:prstGeom prst="rect">
            <a:avLst/>
          </a:prstGeom>
        </p:spPr>
      </p:pic>
    </p:spTree>
    <p:extLst>
      <p:ext uri="{BB962C8B-B14F-4D97-AF65-F5344CB8AC3E}">
        <p14:creationId xmlns="" xmlns:p14="http://schemas.microsoft.com/office/powerpoint/2010/main" val="100585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003" y="449202"/>
            <a:ext cx="6333624" cy="1325563"/>
          </a:xfrm>
        </p:spPr>
        <p:txBody>
          <a:bodyPr>
            <a:normAutofit/>
          </a:bodyPr>
          <a:lstStyle/>
          <a:p>
            <a:pPr algn="ctr"/>
            <a:r>
              <a:rPr lang="en-US" sz="3600" b="1" dirty="0">
                <a:solidFill>
                  <a:schemeClr val="bg1"/>
                </a:solidFill>
                <a:latin typeface="+mn-lt"/>
              </a:rPr>
              <a:t>Often Overlooked U.S. State Dept. Pronouncements</a:t>
            </a:r>
          </a:p>
        </p:txBody>
      </p:sp>
      <p:sp>
        <p:nvSpPr>
          <p:cNvPr id="3" name="Content Placeholder 2"/>
          <p:cNvSpPr>
            <a:spLocks noGrp="1"/>
          </p:cNvSpPr>
          <p:nvPr>
            <p:ph idx="1"/>
          </p:nvPr>
        </p:nvSpPr>
        <p:spPr>
          <a:xfrm>
            <a:off x="628649" y="1774765"/>
            <a:ext cx="8196373" cy="4870583"/>
          </a:xfrm>
        </p:spPr>
        <p:txBody>
          <a:bodyPr>
            <a:normAutofit fontScale="77500" lnSpcReduction="20000"/>
          </a:bodyPr>
          <a:lstStyle/>
          <a:p>
            <a:pPr lvl="0">
              <a:buClr>
                <a:schemeClr val="bg1"/>
              </a:buClr>
            </a:pPr>
            <a:r>
              <a:rPr lang="en-US" dirty="0">
                <a:solidFill>
                  <a:schemeClr val="bg1"/>
                </a:solidFill>
              </a:rPr>
              <a:t>Mandatory Guidance Regarding Contact with </a:t>
            </a:r>
            <a:r>
              <a:rPr lang="en-US" dirty="0" smtClean="0">
                <a:solidFill>
                  <a:schemeClr val="bg1"/>
                </a:solidFill>
              </a:rPr>
              <a:t>Taiwan	 Sept</a:t>
            </a:r>
            <a:r>
              <a:rPr lang="en-US" dirty="0">
                <a:solidFill>
                  <a:schemeClr val="bg1"/>
                </a:solidFill>
              </a:rPr>
              <a:t>. </a:t>
            </a:r>
            <a:r>
              <a:rPr lang="en-US" dirty="0" smtClean="0">
                <a:solidFill>
                  <a:schemeClr val="bg1"/>
                </a:solidFill>
              </a:rPr>
              <a:t>2008</a:t>
            </a:r>
          </a:p>
          <a:p>
            <a:pPr lvl="0">
              <a:buClr>
                <a:schemeClr val="bg1"/>
              </a:buClr>
            </a:pPr>
            <a:endParaRPr lang="en-US" dirty="0">
              <a:solidFill>
                <a:schemeClr val="bg1"/>
              </a:solidFill>
            </a:endParaRPr>
          </a:p>
          <a:p>
            <a:pPr marL="457200" lvl="1" indent="0">
              <a:buClr>
                <a:schemeClr val="bg1"/>
              </a:buClr>
              <a:buNone/>
            </a:pPr>
            <a:r>
              <a:rPr lang="en-US" dirty="0" smtClean="0">
                <a:solidFill>
                  <a:schemeClr val="bg1"/>
                </a:solidFill>
              </a:rPr>
              <a:t>2</a:t>
            </a:r>
            <a:r>
              <a:rPr lang="en-US" dirty="0">
                <a:solidFill>
                  <a:schemeClr val="bg1"/>
                </a:solidFill>
              </a:rPr>
              <a:t>. For the past three decades, the United States has adhered to a One China Policy, consistent with the Three U.S. - PRC Joint Communiques and the Taiwan Relations Act  . . . </a:t>
            </a:r>
            <a:endParaRPr lang="en-US" dirty="0" smtClean="0">
              <a:solidFill>
                <a:schemeClr val="bg1"/>
              </a:solidFill>
            </a:endParaRPr>
          </a:p>
          <a:p>
            <a:pPr marL="457200" lvl="1" indent="0">
              <a:buClr>
                <a:schemeClr val="bg1"/>
              </a:buClr>
              <a:buNone/>
            </a:pPr>
            <a:endParaRPr lang="en-US" dirty="0">
              <a:solidFill>
                <a:schemeClr val="bg1"/>
              </a:solidFill>
            </a:endParaRPr>
          </a:p>
          <a:p>
            <a:pPr marL="457200" lvl="1" indent="0">
              <a:buClr>
                <a:schemeClr val="bg1"/>
              </a:buClr>
              <a:buNone/>
            </a:pPr>
            <a:r>
              <a:rPr lang="en-US" dirty="0" smtClean="0">
                <a:solidFill>
                  <a:schemeClr val="bg1"/>
                </a:solidFill>
              </a:rPr>
              <a:t>8</a:t>
            </a:r>
            <a:r>
              <a:rPr lang="en-US" dirty="0">
                <a:solidFill>
                  <a:schemeClr val="bg1"/>
                </a:solidFill>
              </a:rPr>
              <a:t>. The Department reminds posts that, consistent with the unofficial nature of U.S. Taiwan ties, the U.S. Government does not refer to Taiwan as the "Republic of China," the "Republic of China on Taiwan," or a country. The USG refers to Taiwan simply as "Taiwan</a:t>
            </a:r>
            <a:r>
              <a:rPr lang="en-US" dirty="0" smtClean="0">
                <a:solidFill>
                  <a:schemeClr val="bg1"/>
                </a:solidFill>
              </a:rPr>
              <a:t>.“</a:t>
            </a:r>
          </a:p>
          <a:p>
            <a:pPr marL="457200" lvl="1" indent="0">
              <a:buClr>
                <a:schemeClr val="bg1"/>
              </a:buClr>
              <a:buNone/>
            </a:pPr>
            <a:endParaRPr lang="en-US" dirty="0">
              <a:solidFill>
                <a:schemeClr val="bg1"/>
              </a:solidFill>
            </a:endParaRPr>
          </a:p>
          <a:p>
            <a:pPr>
              <a:buClr>
                <a:schemeClr val="bg1"/>
              </a:buClr>
            </a:pPr>
            <a:r>
              <a:rPr lang="en-US" dirty="0" smtClean="0">
                <a:solidFill>
                  <a:schemeClr val="bg1"/>
                </a:solidFill>
              </a:rPr>
              <a:t>Treaties </a:t>
            </a:r>
            <a:r>
              <a:rPr lang="en-US" dirty="0">
                <a:solidFill>
                  <a:schemeClr val="bg1"/>
                </a:solidFill>
              </a:rPr>
              <a:t>in </a:t>
            </a:r>
            <a:r>
              <a:rPr lang="en-US" dirty="0" smtClean="0">
                <a:solidFill>
                  <a:schemeClr val="bg1"/>
                </a:solidFill>
              </a:rPr>
              <a:t>Force</a:t>
            </a:r>
          </a:p>
          <a:p>
            <a:pPr marL="0" indent="0">
              <a:buClr>
                <a:schemeClr val="bg1"/>
              </a:buClr>
              <a:buNone/>
            </a:pPr>
            <a:endParaRPr lang="en-US" dirty="0" smtClean="0">
              <a:solidFill>
                <a:schemeClr val="bg1"/>
              </a:solidFill>
            </a:endParaRPr>
          </a:p>
          <a:p>
            <a:pPr marL="457200" lvl="1" indent="0">
              <a:buClr>
                <a:schemeClr val="bg1"/>
              </a:buClr>
              <a:buNone/>
            </a:pPr>
            <a:r>
              <a:rPr lang="en-US" dirty="0" smtClean="0">
                <a:solidFill>
                  <a:schemeClr val="bg1"/>
                </a:solidFill>
              </a:rPr>
              <a:t>The </a:t>
            </a:r>
            <a:r>
              <a:rPr lang="en-US" dirty="0">
                <a:solidFill>
                  <a:schemeClr val="bg1"/>
                </a:solidFill>
              </a:rPr>
              <a:t>“Taiwan entry” in the Dept. of State’s annual publication </a:t>
            </a:r>
            <a:r>
              <a:rPr lang="en-US" u="sng" dirty="0">
                <a:solidFill>
                  <a:schemeClr val="bg1"/>
                </a:solidFill>
              </a:rPr>
              <a:t>Treaties in Force</a:t>
            </a:r>
            <a:r>
              <a:rPr lang="en-US" dirty="0">
                <a:solidFill>
                  <a:schemeClr val="bg1"/>
                </a:solidFill>
              </a:rPr>
              <a:t> clearly states that – </a:t>
            </a:r>
            <a:endParaRPr lang="en-US" dirty="0" smtClean="0">
              <a:solidFill>
                <a:schemeClr val="bg1"/>
              </a:solidFill>
            </a:endParaRPr>
          </a:p>
          <a:p>
            <a:pPr marL="457200" lvl="1" indent="0">
              <a:buClr>
                <a:schemeClr val="bg1"/>
              </a:buClr>
              <a:buNone/>
            </a:pPr>
            <a:endParaRPr lang="en-US" dirty="0" smtClean="0">
              <a:solidFill>
                <a:schemeClr val="bg1"/>
              </a:solidFill>
            </a:endParaRPr>
          </a:p>
          <a:p>
            <a:pPr marL="457200" lvl="1" indent="0">
              <a:buClr>
                <a:schemeClr val="bg1"/>
              </a:buClr>
              <a:buNone/>
            </a:pPr>
            <a:r>
              <a:rPr lang="en-US" i="1" dirty="0" smtClean="0">
                <a:solidFill>
                  <a:schemeClr val="bg1"/>
                </a:solidFill>
              </a:rPr>
              <a:t>"</a:t>
            </a:r>
            <a:r>
              <a:rPr lang="en-US" i="1" dirty="0">
                <a:solidFill>
                  <a:schemeClr val="bg1"/>
                </a:solidFill>
              </a:rPr>
              <a:t>The United States does not recognize the Republic of China as a state or a government</a:t>
            </a:r>
            <a:r>
              <a:rPr lang="en-US" i="1" dirty="0" smtClean="0">
                <a:solidFill>
                  <a:schemeClr val="bg1"/>
                </a:solidFill>
              </a:rPr>
              <a:t>."</a:t>
            </a:r>
            <a:endParaRPr lang="en-US" i="1" dirty="0">
              <a:solidFill>
                <a:schemeClr val="bg1"/>
              </a:solidFill>
            </a:endParaRPr>
          </a:p>
        </p:txBody>
      </p:sp>
      <p:sp>
        <p:nvSpPr>
          <p:cNvPr id="4" name="Rectangle 3"/>
          <p:cNvSpPr/>
          <p:nvPr/>
        </p:nvSpPr>
        <p:spPr>
          <a:xfrm>
            <a:off x="0" y="0"/>
            <a:ext cx="296562" cy="6858000"/>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a:off x="0" y="0"/>
            <a:ext cx="4183443" cy="1201479"/>
          </a:xfrm>
          <a:prstGeom prst="rect">
            <a:avLst/>
          </a:prstGeom>
        </p:spPr>
      </p:pic>
    </p:spTree>
    <p:extLst>
      <p:ext uri="{BB962C8B-B14F-4D97-AF65-F5344CB8AC3E}">
        <p14:creationId xmlns="" xmlns:p14="http://schemas.microsoft.com/office/powerpoint/2010/main" val="1451782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6562" y="0"/>
            <a:ext cx="8847438" cy="6858000"/>
          </a:xfrm>
          <a:prstGeom prst="rect">
            <a:avLst/>
          </a:prstGeom>
          <a:gradFill flip="none" rotWithShape="1">
            <a:gsLst>
              <a:gs pos="7000">
                <a:schemeClr val="bg1"/>
              </a:gs>
              <a:gs pos="0">
                <a:srgbClr val="00009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96562" cy="6858000"/>
          </a:xfrm>
          <a:prstGeom prst="rect">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rot="10800000">
            <a:off x="5791199" y="5895080"/>
            <a:ext cx="3352800" cy="962919"/>
          </a:xfrm>
          <a:prstGeom prst="rect">
            <a:avLst/>
          </a:prstGeom>
        </p:spPr>
      </p:pic>
      <p:sp>
        <p:nvSpPr>
          <p:cNvPr id="2" name="Title 1"/>
          <p:cNvSpPr>
            <a:spLocks noGrp="1"/>
          </p:cNvSpPr>
          <p:nvPr>
            <p:ph type="title"/>
          </p:nvPr>
        </p:nvSpPr>
        <p:spPr>
          <a:xfrm>
            <a:off x="628650" y="0"/>
            <a:ext cx="7886700" cy="1325563"/>
          </a:xfrm>
        </p:spPr>
        <p:txBody>
          <a:bodyPr>
            <a:normAutofit/>
          </a:bodyPr>
          <a:lstStyle/>
          <a:p>
            <a:pPr algn="ctr"/>
            <a:r>
              <a:rPr lang="en-US" sz="3600" b="1" u="sng" dirty="0">
                <a:solidFill>
                  <a:srgbClr val="000094"/>
                </a:solidFill>
                <a:latin typeface="+mn-lt"/>
              </a:rPr>
              <a:t>Foreign Relations of the United </a:t>
            </a:r>
            <a:r>
              <a:rPr lang="en-US" sz="3600" b="1" u="sng" dirty="0" smtClean="0">
                <a:solidFill>
                  <a:srgbClr val="000094"/>
                </a:solidFill>
                <a:latin typeface="+mn-lt"/>
              </a:rPr>
              <a:t>States</a:t>
            </a:r>
            <a:br>
              <a:rPr lang="en-US" sz="3600" b="1" u="sng" dirty="0" smtClean="0">
                <a:solidFill>
                  <a:srgbClr val="000094"/>
                </a:solidFill>
                <a:latin typeface="+mn-lt"/>
              </a:rPr>
            </a:br>
            <a:r>
              <a:rPr lang="en-US" sz="1400" b="1" u="sng" dirty="0" smtClean="0">
                <a:solidFill>
                  <a:srgbClr val="000094"/>
                </a:solidFill>
                <a:latin typeface="+mn-lt"/>
              </a:rPr>
              <a:t/>
            </a:r>
            <a:br>
              <a:rPr lang="en-US" sz="1400" b="1" u="sng" dirty="0" smtClean="0">
                <a:solidFill>
                  <a:srgbClr val="000094"/>
                </a:solidFill>
                <a:latin typeface="+mn-lt"/>
              </a:rPr>
            </a:br>
            <a:r>
              <a:rPr lang="en-US" sz="2200" dirty="0"/>
              <a:t>Excerpts on the Taiwan legal status </a:t>
            </a:r>
            <a:r>
              <a:rPr lang="en-US" sz="2200" dirty="0" smtClean="0"/>
              <a:t>issue</a:t>
            </a:r>
            <a:endParaRPr lang="en-US" sz="3600" u="sng" dirty="0">
              <a:solidFill>
                <a:srgbClr val="000094"/>
              </a:solidFill>
              <a:latin typeface="+mn-lt"/>
            </a:endParaRPr>
          </a:p>
        </p:txBody>
      </p:sp>
      <p:sp>
        <p:nvSpPr>
          <p:cNvPr id="3" name="Content Placeholder 2"/>
          <p:cNvSpPr>
            <a:spLocks noGrp="1"/>
          </p:cNvSpPr>
          <p:nvPr>
            <p:ph idx="1"/>
          </p:nvPr>
        </p:nvSpPr>
        <p:spPr>
          <a:xfrm>
            <a:off x="935848" y="1183648"/>
            <a:ext cx="7568866" cy="5007662"/>
          </a:xfrm>
        </p:spPr>
        <p:txBody>
          <a:bodyPr>
            <a:noAutofit/>
          </a:bodyPr>
          <a:lstStyle/>
          <a:p>
            <a:pPr marL="0" indent="0">
              <a:lnSpc>
                <a:spcPct val="100000"/>
              </a:lnSpc>
              <a:spcBef>
                <a:spcPts val="0"/>
              </a:spcBef>
              <a:buNone/>
            </a:pPr>
            <a:r>
              <a:rPr lang="en-US" sz="1600" dirty="0" smtClean="0"/>
              <a:t>49-3</a:t>
            </a:r>
            <a:r>
              <a:rPr lang="en-US" sz="1600" dirty="0"/>
              <a:t>)       June 9, 1949 	Plebiscite Proposal </a:t>
            </a:r>
          </a:p>
          <a:p>
            <a:pPr marL="0" indent="0">
              <a:lnSpc>
                <a:spcPct val="100000"/>
              </a:lnSpc>
              <a:spcBef>
                <a:spcPts val="0"/>
              </a:spcBef>
              <a:buNone/>
            </a:pPr>
            <a:r>
              <a:rPr lang="en-US" sz="1600" dirty="0"/>
              <a:t>There has been no recognition (by the Allies) that Taiwan has been incorporated into Chinese territory. </a:t>
            </a:r>
            <a:endParaRPr lang="en-US" sz="1600" dirty="0" smtClean="0"/>
          </a:p>
          <a:p>
            <a:pPr marL="0" indent="0">
              <a:lnSpc>
                <a:spcPct val="100000"/>
              </a:lnSpc>
              <a:spcBef>
                <a:spcPts val="0"/>
              </a:spcBef>
              <a:buNone/>
            </a:pPr>
            <a:endParaRPr lang="en-US" sz="1600" dirty="0"/>
          </a:p>
          <a:p>
            <a:pPr marL="0" indent="0">
              <a:lnSpc>
                <a:spcPct val="100000"/>
              </a:lnSpc>
              <a:spcBef>
                <a:spcPts val="0"/>
              </a:spcBef>
              <a:buNone/>
            </a:pPr>
            <a:r>
              <a:rPr lang="en-US" sz="1600" dirty="0"/>
              <a:t>49-5)       Oct. 23, 1949   	Right of conquest </a:t>
            </a:r>
          </a:p>
          <a:p>
            <a:pPr marL="0" indent="0">
              <a:lnSpc>
                <a:spcPct val="100000"/>
              </a:lnSpc>
              <a:spcBef>
                <a:spcPts val="0"/>
              </a:spcBef>
              <a:buNone/>
            </a:pPr>
            <a:r>
              <a:rPr lang="en-US" sz="1600" dirty="0"/>
              <a:t>Chinese President Li </a:t>
            </a:r>
            <a:r>
              <a:rPr lang="en-US" sz="1600" dirty="0" err="1"/>
              <a:t>Zongren</a:t>
            </a:r>
            <a:r>
              <a:rPr lang="en-US" sz="1600" dirty="0"/>
              <a:t> is in favor of joint Sino-American Commission to govern Taiwan, but admits US could take control based on right of conquest. </a:t>
            </a:r>
          </a:p>
          <a:p>
            <a:pPr marL="0" indent="0">
              <a:lnSpc>
                <a:spcPct val="100000"/>
              </a:lnSpc>
              <a:spcBef>
                <a:spcPts val="0"/>
              </a:spcBef>
              <a:buNone/>
            </a:pPr>
            <a:endParaRPr lang="en-US" sz="1600" dirty="0"/>
          </a:p>
          <a:p>
            <a:pPr marL="0" indent="0">
              <a:lnSpc>
                <a:spcPct val="100000"/>
              </a:lnSpc>
              <a:spcBef>
                <a:spcPts val="0"/>
              </a:spcBef>
              <a:buNone/>
            </a:pPr>
            <a:r>
              <a:rPr lang="en-US" sz="1600" dirty="0" smtClean="0"/>
              <a:t>49-6</a:t>
            </a:r>
            <a:r>
              <a:rPr lang="en-US" sz="1600" dirty="0"/>
              <a:t>)       Dec. 3, 1949 	</a:t>
            </a:r>
            <a:r>
              <a:rPr lang="en-US" sz="1600" dirty="0" smtClean="0"/>
              <a:t>	Special </a:t>
            </a:r>
            <a:r>
              <a:rPr lang="en-US" sz="1600" dirty="0"/>
              <a:t>Responsibility of US </a:t>
            </a:r>
          </a:p>
          <a:p>
            <a:pPr marL="0" indent="0">
              <a:lnSpc>
                <a:spcPct val="100000"/>
              </a:lnSpc>
              <a:spcBef>
                <a:spcPts val="0"/>
              </a:spcBef>
              <a:buNone/>
            </a:pPr>
            <a:r>
              <a:rPr lang="en-US" sz="1600" dirty="0"/>
              <a:t>The United States has a special responsibility for Taiwan due to its military liberation of the island. </a:t>
            </a:r>
          </a:p>
          <a:p>
            <a:pPr marL="0" indent="0">
              <a:lnSpc>
                <a:spcPct val="100000"/>
              </a:lnSpc>
              <a:spcBef>
                <a:spcPts val="0"/>
              </a:spcBef>
              <a:buNone/>
            </a:pPr>
            <a:endParaRPr lang="en-US" sz="1600" dirty="0" smtClean="0"/>
          </a:p>
          <a:p>
            <a:pPr marL="0" indent="0">
              <a:lnSpc>
                <a:spcPct val="100000"/>
              </a:lnSpc>
              <a:spcBef>
                <a:spcPts val="0"/>
              </a:spcBef>
              <a:buNone/>
            </a:pPr>
            <a:r>
              <a:rPr lang="en-US" sz="1600" dirty="0" smtClean="0"/>
              <a:t>50-1</a:t>
            </a:r>
            <a:r>
              <a:rPr lang="en-US" sz="1600" dirty="0"/>
              <a:t>)       Oct. 23, 1950 	International Problem </a:t>
            </a:r>
          </a:p>
          <a:p>
            <a:pPr marL="0" indent="0">
              <a:lnSpc>
                <a:spcPct val="100000"/>
              </a:lnSpc>
              <a:spcBef>
                <a:spcPts val="0"/>
              </a:spcBef>
              <a:buNone/>
            </a:pPr>
            <a:r>
              <a:rPr lang="en-US" sz="1600" dirty="0" smtClean="0"/>
              <a:t>By sending the </a:t>
            </a:r>
            <a:r>
              <a:rPr lang="en-US" sz="1600" dirty="0"/>
              <a:t>Seventh Fleet into the Taiwan Strait, the U.S. Executive Branch has </a:t>
            </a:r>
            <a:r>
              <a:rPr lang="en-US" sz="1600" dirty="0" smtClean="0"/>
              <a:t>forcefully </a:t>
            </a:r>
            <a:r>
              <a:rPr lang="en-US" sz="1600" dirty="0"/>
              <a:t>emphasized its position that Formosa is an international problem. </a:t>
            </a:r>
          </a:p>
          <a:p>
            <a:pPr marL="0" indent="0">
              <a:lnSpc>
                <a:spcPct val="100000"/>
              </a:lnSpc>
              <a:spcBef>
                <a:spcPts val="0"/>
              </a:spcBef>
              <a:buNone/>
            </a:pPr>
            <a:endParaRPr lang="en-US" sz="1600" dirty="0" smtClean="0"/>
          </a:p>
          <a:p>
            <a:pPr marL="0" indent="0">
              <a:lnSpc>
                <a:spcPct val="100000"/>
              </a:lnSpc>
              <a:spcBef>
                <a:spcPts val="0"/>
              </a:spcBef>
              <a:buNone/>
            </a:pPr>
            <a:r>
              <a:rPr lang="en-US" sz="1600" dirty="0" smtClean="0"/>
              <a:t>50-2</a:t>
            </a:r>
            <a:r>
              <a:rPr lang="en-US" sz="1600" dirty="0"/>
              <a:t>)       Nov. 11, 1950 	No Formal Act </a:t>
            </a:r>
          </a:p>
          <a:p>
            <a:pPr marL="0" indent="0">
              <a:lnSpc>
                <a:spcPct val="100000"/>
              </a:lnSpc>
              <a:spcBef>
                <a:spcPts val="0"/>
              </a:spcBef>
              <a:buNone/>
            </a:pPr>
            <a:r>
              <a:rPr lang="en-US" sz="1600" dirty="0"/>
              <a:t>To date, no Formal Act restoring Formosa &amp; Pescadores to China has occurred. </a:t>
            </a:r>
          </a:p>
          <a:p>
            <a:pPr marL="0" indent="0">
              <a:lnSpc>
                <a:spcPct val="100000"/>
              </a:lnSpc>
              <a:spcBef>
                <a:spcPts val="0"/>
              </a:spcBef>
              <a:buNone/>
            </a:pPr>
            <a:endParaRPr lang="en-US" sz="1600" dirty="0" smtClean="0"/>
          </a:p>
          <a:p>
            <a:pPr marL="0" indent="0">
              <a:lnSpc>
                <a:spcPct val="100000"/>
              </a:lnSpc>
              <a:spcBef>
                <a:spcPts val="0"/>
              </a:spcBef>
              <a:buNone/>
            </a:pPr>
            <a:r>
              <a:rPr lang="en-US" sz="1600" dirty="0" smtClean="0"/>
              <a:t>50-3</a:t>
            </a:r>
            <a:r>
              <a:rPr lang="en-US" sz="1600" dirty="0"/>
              <a:t>)       Nov. 16, 1950 	Principal Victor over Japan </a:t>
            </a:r>
          </a:p>
          <a:p>
            <a:pPr marL="0" indent="0">
              <a:lnSpc>
                <a:spcPct val="100000"/>
              </a:lnSpc>
              <a:spcBef>
                <a:spcPts val="0"/>
              </a:spcBef>
              <a:buNone/>
            </a:pPr>
            <a:r>
              <a:rPr lang="en-US" sz="1600" dirty="0"/>
              <a:t>As principal victor over Japan, the US has a great responsibility in regard to the disposition of Formosa. </a:t>
            </a:r>
          </a:p>
        </p:txBody>
      </p:sp>
    </p:spTree>
    <p:extLst>
      <p:ext uri="{BB962C8B-B14F-4D97-AF65-F5344CB8AC3E}">
        <p14:creationId xmlns="" xmlns:p14="http://schemas.microsoft.com/office/powerpoint/2010/main" val="868100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562" y="0"/>
            <a:ext cx="8847438" cy="6858000"/>
          </a:xfrm>
          <a:prstGeom prst="rect">
            <a:avLst/>
          </a:prstGeom>
          <a:gradFill flip="none" rotWithShape="1">
            <a:gsLst>
              <a:gs pos="96907">
                <a:schemeClr val="accent5">
                  <a:lumMod val="60000"/>
                  <a:lumOff val="40000"/>
                </a:schemeClr>
              </a:gs>
              <a:gs pos="72000">
                <a:schemeClr val="accent5">
                  <a:lumMod val="75000"/>
                </a:schemeClr>
              </a:gs>
              <a:gs pos="35000">
                <a:srgbClr val="00006E"/>
              </a:gs>
              <a:gs pos="0">
                <a:srgbClr val="00004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29656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a:off x="1" y="0"/>
            <a:ext cx="4189228" cy="1203140"/>
          </a:xfrm>
          <a:prstGeom prst="rect">
            <a:avLst/>
          </a:prstGeom>
        </p:spPr>
      </p:pic>
      <p:sp>
        <p:nvSpPr>
          <p:cNvPr id="2" name="Title 1"/>
          <p:cNvSpPr>
            <a:spLocks noGrp="1"/>
          </p:cNvSpPr>
          <p:nvPr>
            <p:ph type="title"/>
          </p:nvPr>
        </p:nvSpPr>
        <p:spPr>
          <a:xfrm>
            <a:off x="1476668" y="400010"/>
            <a:ext cx="7420197" cy="1325563"/>
          </a:xfrm>
        </p:spPr>
        <p:txBody>
          <a:bodyPr>
            <a:normAutofit fontScale="90000"/>
          </a:bodyPr>
          <a:lstStyle/>
          <a:p>
            <a:pPr algn="ctr"/>
            <a:r>
              <a:rPr lang="en-US" sz="4000" b="1" dirty="0">
                <a:solidFill>
                  <a:schemeClr val="bg1"/>
                </a:solidFill>
                <a:latin typeface="+mn-lt"/>
              </a:rPr>
              <a:t>Official Dept. of State Memoranda on Taiwan’s legal status</a:t>
            </a:r>
          </a:p>
        </p:txBody>
      </p:sp>
      <p:sp>
        <p:nvSpPr>
          <p:cNvPr id="3" name="Content Placeholder 2"/>
          <p:cNvSpPr>
            <a:spLocks noGrp="1"/>
          </p:cNvSpPr>
          <p:nvPr>
            <p:ph idx="1"/>
          </p:nvPr>
        </p:nvSpPr>
        <p:spPr>
          <a:xfrm>
            <a:off x="628650" y="1638145"/>
            <a:ext cx="8268215" cy="5092263"/>
          </a:xfrm>
        </p:spPr>
        <p:txBody>
          <a:bodyPr>
            <a:noAutofit/>
          </a:bodyPr>
          <a:lstStyle/>
          <a:p>
            <a:pPr marL="0" indent="0" algn="ctr">
              <a:buClr>
                <a:srgbClr val="000094"/>
              </a:buClr>
              <a:buNone/>
            </a:pPr>
            <a:r>
              <a:rPr lang="en-US" sz="2000" b="1" dirty="0" err="1">
                <a:solidFill>
                  <a:schemeClr val="bg1"/>
                </a:solidFill>
                <a:latin typeface="+mj-lt"/>
                <a:ea typeface="+mj-ea"/>
                <a:cs typeface="+mj-cs"/>
              </a:rPr>
              <a:t>Czyzak</a:t>
            </a:r>
            <a:r>
              <a:rPr lang="en-US" sz="2000" b="1" dirty="0">
                <a:solidFill>
                  <a:schemeClr val="bg1"/>
                </a:solidFill>
                <a:latin typeface="+mj-lt"/>
                <a:ea typeface="+mj-ea"/>
                <a:cs typeface="+mj-cs"/>
              </a:rPr>
              <a:t> </a:t>
            </a:r>
            <a:r>
              <a:rPr lang="en-US" sz="2000" b="1" dirty="0" smtClean="0">
                <a:solidFill>
                  <a:schemeClr val="bg1"/>
                </a:solidFill>
                <a:latin typeface="+mj-lt"/>
                <a:ea typeface="+mj-ea"/>
                <a:cs typeface="+mj-cs"/>
              </a:rPr>
              <a:t>Memorandum, </a:t>
            </a:r>
            <a:r>
              <a:rPr lang="en-US" sz="2000" b="1" dirty="0">
                <a:solidFill>
                  <a:schemeClr val="bg1"/>
                </a:solidFill>
                <a:latin typeface="+mj-lt"/>
                <a:ea typeface="+mj-ea"/>
                <a:cs typeface="+mj-cs"/>
              </a:rPr>
              <a:t>February 3, </a:t>
            </a:r>
            <a:r>
              <a:rPr lang="en-US" sz="2000" b="1" dirty="0" smtClean="0">
                <a:solidFill>
                  <a:schemeClr val="bg1"/>
                </a:solidFill>
                <a:latin typeface="+mj-lt"/>
                <a:ea typeface="+mj-ea"/>
                <a:cs typeface="+mj-cs"/>
              </a:rPr>
              <a:t>1961</a:t>
            </a:r>
            <a:endParaRPr lang="en-US" sz="2000" b="1" dirty="0">
              <a:solidFill>
                <a:schemeClr val="bg1"/>
              </a:solidFill>
              <a:latin typeface="+mj-lt"/>
              <a:ea typeface="+mj-ea"/>
              <a:cs typeface="+mj-cs"/>
            </a:endParaRPr>
          </a:p>
          <a:p>
            <a:pPr lvl="0"/>
            <a:r>
              <a:rPr lang="en-US" sz="1600" dirty="0">
                <a:solidFill>
                  <a:schemeClr val="bg1"/>
                </a:solidFill>
              </a:rPr>
              <a:t>In an aide memoire dated November 20, 1950, the USSR commented:</a:t>
            </a:r>
          </a:p>
          <a:p>
            <a:pPr marL="457200" lvl="1" indent="0">
              <a:buNone/>
            </a:pPr>
            <a:r>
              <a:rPr lang="en-US" sz="1600" i="1" dirty="0">
                <a:solidFill>
                  <a:schemeClr val="bg1"/>
                </a:solidFill>
              </a:rPr>
              <a:t>"2. By the Cairo Declaration of December 1, 1943 . . . and the Potsdam Agreement of July 26, 1945 . . . the question of returning Formosa and the Pescadores to China was decided. In a similar manner the Yalta Agreement of February 11, 1945 . . . decided the questions of returning the southern part of Sakhalin Island and the adjacent islands to the Soviet Union and handing over to her the Kurile Islands</a:t>
            </a:r>
            <a:r>
              <a:rPr lang="en-US" sz="1600" i="1" dirty="0" smtClean="0">
                <a:solidFill>
                  <a:schemeClr val="bg1"/>
                </a:solidFill>
              </a:rPr>
              <a:t>."</a:t>
            </a:r>
            <a:endParaRPr lang="en-US" sz="1600" i="1" dirty="0">
              <a:solidFill>
                <a:schemeClr val="bg1"/>
              </a:solidFill>
            </a:endParaRPr>
          </a:p>
          <a:p>
            <a:pPr lvl="0"/>
            <a:r>
              <a:rPr lang="en-US" sz="1600" dirty="0">
                <a:solidFill>
                  <a:schemeClr val="bg1"/>
                </a:solidFill>
              </a:rPr>
              <a:t>The United States replied in an aide memoire dated December 27, 1950</a:t>
            </a:r>
            <a:r>
              <a:rPr lang="en-US" sz="1600" dirty="0" smtClean="0">
                <a:solidFill>
                  <a:schemeClr val="bg1"/>
                </a:solidFill>
              </a:rPr>
              <a:t>:</a:t>
            </a:r>
          </a:p>
          <a:p>
            <a:pPr marL="457200" lvl="1" indent="0">
              <a:buNone/>
            </a:pPr>
            <a:r>
              <a:rPr lang="en-US" sz="1600" i="1" dirty="0" smtClean="0">
                <a:solidFill>
                  <a:schemeClr val="bg1"/>
                </a:solidFill>
              </a:rPr>
              <a:t>" </a:t>
            </a:r>
            <a:r>
              <a:rPr lang="en-US" sz="1600" i="1" dirty="0">
                <a:solidFill>
                  <a:schemeClr val="bg1"/>
                </a:solidFill>
              </a:rPr>
              <a:t>. . . 2. The Cairo Declaration of 1943 stated the purpose to restore 'Manchuria, Formosa and the Pescadores to the Republic of China.' That declaration, like other wartime declarations such as those of Yalta and Potsdam, was in the opinion of the United States Government subject to any final peace settlement where all relevant factors should be considered . . . </a:t>
            </a:r>
            <a:r>
              <a:rPr lang="en-US" sz="1600" i="1" dirty="0" smtClean="0">
                <a:solidFill>
                  <a:schemeClr val="bg1"/>
                </a:solidFill>
              </a:rPr>
              <a:t>"</a:t>
            </a:r>
            <a:r>
              <a:rPr lang="en-US" sz="1600" i="1" dirty="0">
                <a:solidFill>
                  <a:schemeClr val="bg1"/>
                </a:solidFill>
              </a:rPr>
              <a:t> </a:t>
            </a:r>
          </a:p>
          <a:p>
            <a:pPr lvl="0"/>
            <a:r>
              <a:rPr lang="en-US" sz="1600" dirty="0">
                <a:solidFill>
                  <a:schemeClr val="bg1"/>
                </a:solidFill>
              </a:rPr>
              <a:t>The question of the status of Formosa and the Pescadores was again discussed on January 24, 1955, before a joint executive session of the Senate committees on Foreign Relations and Armed Services, in connection with the Formosa Resolution. It is understood that during the course of these hearings, Secretary Dulles indicated that sovereignty over Formosa and the Pescadores was not considered to have been transferred to the Republic of China in the Japanese Peace Treaty and that the question of sovereignty over these islands was not yet finally determined. </a:t>
            </a:r>
          </a:p>
        </p:txBody>
      </p:sp>
    </p:spTree>
    <p:extLst>
      <p:ext uri="{BB962C8B-B14F-4D97-AF65-F5344CB8AC3E}">
        <p14:creationId xmlns="" xmlns:p14="http://schemas.microsoft.com/office/powerpoint/2010/main" val="334134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6562" y="0"/>
            <a:ext cx="8847438" cy="6858000"/>
          </a:xfrm>
          <a:prstGeom prst="rect">
            <a:avLst/>
          </a:prstGeom>
          <a:gradFill flip="none" rotWithShape="1">
            <a:gsLst>
              <a:gs pos="0">
                <a:srgbClr val="920000">
                  <a:shade val="30000"/>
                  <a:satMod val="115000"/>
                </a:srgbClr>
              </a:gs>
              <a:gs pos="50000">
                <a:srgbClr val="920000">
                  <a:shade val="67500"/>
                  <a:satMod val="115000"/>
                </a:srgbClr>
              </a:gs>
              <a:gs pos="100000">
                <a:srgbClr val="92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n-US" b="1" dirty="0">
                <a:solidFill>
                  <a:schemeClr val="bg1"/>
                </a:solidFill>
                <a:latin typeface="+mn-lt"/>
              </a:rPr>
              <a:t>Official Dept. of State Memoranda on Taiwan’s legal </a:t>
            </a:r>
            <a:r>
              <a:rPr lang="en-US" b="1" dirty="0" smtClean="0">
                <a:solidFill>
                  <a:schemeClr val="bg1"/>
                </a:solidFill>
                <a:latin typeface="+mn-lt"/>
              </a:rPr>
              <a:t>status</a:t>
            </a:r>
            <a:br>
              <a:rPr lang="en-US" b="1" dirty="0" smtClean="0">
                <a:solidFill>
                  <a:schemeClr val="bg1"/>
                </a:solidFill>
                <a:latin typeface="+mn-lt"/>
              </a:rPr>
            </a:br>
            <a:endParaRPr lang="en-US" sz="2200" b="1" dirty="0">
              <a:solidFill>
                <a:schemeClr val="bg1"/>
              </a:solidFill>
              <a:latin typeface="+mn-lt"/>
            </a:endParaRPr>
          </a:p>
        </p:txBody>
      </p:sp>
      <p:sp>
        <p:nvSpPr>
          <p:cNvPr id="3" name="Content Placeholder 2"/>
          <p:cNvSpPr>
            <a:spLocks noGrp="1"/>
          </p:cNvSpPr>
          <p:nvPr>
            <p:ph idx="1"/>
          </p:nvPr>
        </p:nvSpPr>
        <p:spPr>
          <a:xfrm>
            <a:off x="623244" y="1638795"/>
            <a:ext cx="8194074" cy="4573353"/>
          </a:xfrm>
        </p:spPr>
        <p:txBody>
          <a:bodyPr>
            <a:noAutofit/>
          </a:bodyPr>
          <a:lstStyle/>
          <a:p>
            <a:pPr algn="ctr">
              <a:buNone/>
            </a:pPr>
            <a:r>
              <a:rPr lang="en-US" sz="2000" b="1" dirty="0" smtClean="0">
                <a:solidFill>
                  <a:schemeClr val="bg1"/>
                </a:solidFill>
                <a:latin typeface="+mj-lt"/>
                <a:ea typeface="+mj-ea"/>
                <a:cs typeface="+mj-cs"/>
              </a:rPr>
              <a:t>Starr Memorandum, July 13, 1971</a:t>
            </a:r>
          </a:p>
          <a:p>
            <a:r>
              <a:rPr lang="en-US" sz="2100" dirty="0" smtClean="0">
                <a:solidFill>
                  <a:schemeClr val="bg1"/>
                </a:solidFill>
              </a:rPr>
              <a:t>By </a:t>
            </a:r>
            <a:r>
              <a:rPr lang="en-US" sz="2100" dirty="0">
                <a:solidFill>
                  <a:schemeClr val="bg1"/>
                </a:solidFill>
              </a:rPr>
              <a:t>a letter dated September 20, 1950, the United States requested that the question of Formosa be placed on the agenda of the fifth session of the UN General Assembly. In an explanatory note of September 21, the United States, citing the Cairo and Potsdam Declarations and the Japanese surrender, stated nevertheless: </a:t>
            </a:r>
          </a:p>
          <a:p>
            <a:pPr marL="0" indent="0">
              <a:buNone/>
            </a:pPr>
            <a:r>
              <a:rPr lang="en-US" sz="2100" dirty="0" smtClean="0">
                <a:solidFill>
                  <a:schemeClr val="bg1"/>
                </a:solidFill>
              </a:rPr>
              <a:t>	</a:t>
            </a:r>
            <a:r>
              <a:rPr lang="en-US" sz="2100" i="1" dirty="0" smtClean="0">
                <a:solidFill>
                  <a:schemeClr val="bg1"/>
                </a:solidFill>
              </a:rPr>
              <a:t>"</a:t>
            </a:r>
            <a:r>
              <a:rPr lang="en-US" sz="2100" i="1" dirty="0">
                <a:solidFill>
                  <a:schemeClr val="bg1"/>
                </a:solidFill>
              </a:rPr>
              <a:t>Formal transfer of Formosa to China was to await the conclusion </a:t>
            </a:r>
            <a:r>
              <a:rPr lang="en-US" sz="2100" i="1" dirty="0" smtClean="0">
                <a:solidFill>
                  <a:schemeClr val="bg1"/>
                </a:solidFill>
              </a:rPr>
              <a:t>	of </a:t>
            </a:r>
            <a:r>
              <a:rPr lang="en-US" sz="2100" i="1" dirty="0">
                <a:solidFill>
                  <a:schemeClr val="bg1"/>
                </a:solidFill>
              </a:rPr>
              <a:t>peace with Japan or some other appropriate formal act."</a:t>
            </a:r>
            <a:r>
              <a:rPr lang="en-US" sz="2100" dirty="0">
                <a:solidFill>
                  <a:schemeClr val="bg1"/>
                </a:solidFill>
              </a:rPr>
              <a:t> </a:t>
            </a:r>
          </a:p>
          <a:p>
            <a:pPr lvl="0"/>
            <a:r>
              <a:rPr lang="en-US" sz="2100" dirty="0">
                <a:solidFill>
                  <a:schemeClr val="bg1"/>
                </a:solidFill>
              </a:rPr>
              <a:t>By the peace treaty of Sept. 8, 1951, signed with the United States and other powers, (entered into force April 28, 1952) Japan renounced "all right, title and claim to Formosa and the Pescadores." The treaty did not specify the nation to which such right, title and claim passed</a:t>
            </a:r>
            <a:r>
              <a:rPr lang="en-US" sz="2100" dirty="0" smtClean="0">
                <a:solidFill>
                  <a:schemeClr val="bg1"/>
                </a:solidFill>
              </a:rPr>
              <a:t>.</a:t>
            </a:r>
            <a:endParaRPr lang="en-US" sz="2100" dirty="0">
              <a:solidFill>
                <a:schemeClr val="bg1"/>
              </a:solidFill>
            </a:endParaRPr>
          </a:p>
          <a:p>
            <a:pPr lvl="0"/>
            <a:r>
              <a:rPr lang="en-US" sz="2100" dirty="0">
                <a:solidFill>
                  <a:schemeClr val="bg1"/>
                </a:solidFill>
              </a:rPr>
              <a:t>[T]he sovereignty of Formosa has not been transferred to China  . . . . </a:t>
            </a:r>
          </a:p>
        </p:txBody>
      </p:sp>
      <p:sp>
        <p:nvSpPr>
          <p:cNvPr id="4" name="Rectangle 3"/>
          <p:cNvSpPr/>
          <p:nvPr/>
        </p:nvSpPr>
        <p:spPr>
          <a:xfrm>
            <a:off x="0" y="0"/>
            <a:ext cx="296562" cy="6858000"/>
          </a:xfrm>
          <a:prstGeom prst="rect">
            <a:avLst/>
          </a:prstGeom>
          <a:solidFill>
            <a:srgbClr val="00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rot="10800000">
            <a:off x="5791199" y="5895080"/>
            <a:ext cx="3352800" cy="962919"/>
          </a:xfrm>
          <a:prstGeom prst="rect">
            <a:avLst/>
          </a:prstGeom>
        </p:spPr>
      </p:pic>
    </p:spTree>
    <p:extLst>
      <p:ext uri="{BB962C8B-B14F-4D97-AF65-F5344CB8AC3E}">
        <p14:creationId xmlns="" xmlns:p14="http://schemas.microsoft.com/office/powerpoint/2010/main" val="237083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562" y="0"/>
            <a:ext cx="8847438" cy="6858000"/>
          </a:xfrm>
          <a:prstGeom prst="rect">
            <a:avLst/>
          </a:prstGeom>
          <a:gradFill flip="none" rotWithShape="1">
            <a:gsLst>
              <a:gs pos="92000">
                <a:schemeClr val="bg1"/>
              </a:gs>
              <a:gs pos="95876">
                <a:srgbClr val="000058"/>
              </a:gs>
              <a:gs pos="7000">
                <a:schemeClr val="bg1"/>
              </a:gs>
              <a:gs pos="0">
                <a:srgbClr val="00009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296562" cy="6858000"/>
          </a:xfrm>
          <a:prstGeom prst="rect">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b="1" dirty="0">
                <a:solidFill>
                  <a:srgbClr val="000094"/>
                </a:solidFill>
                <a:latin typeface="+mn-lt"/>
              </a:rPr>
              <a:t>An Issue Undecided</a:t>
            </a:r>
          </a:p>
        </p:txBody>
      </p:sp>
      <p:sp>
        <p:nvSpPr>
          <p:cNvPr id="3" name="Content Placeholder 2"/>
          <p:cNvSpPr>
            <a:spLocks noGrp="1"/>
          </p:cNvSpPr>
          <p:nvPr>
            <p:ph idx="1"/>
          </p:nvPr>
        </p:nvSpPr>
        <p:spPr>
          <a:xfrm>
            <a:off x="1063255" y="1690689"/>
            <a:ext cx="7017489" cy="4351338"/>
          </a:xfrm>
        </p:spPr>
        <p:txBody>
          <a:bodyPr>
            <a:normAutofit lnSpcReduction="10000"/>
          </a:bodyPr>
          <a:lstStyle/>
          <a:p>
            <a:pPr marL="0" indent="0">
              <a:buNone/>
            </a:pPr>
            <a:r>
              <a:rPr lang="en-US" dirty="0"/>
              <a:t>"Taiwan, or the Republic of China, is not at this point a state in the international community. The position of the United States government is that the ROC -- Republic of China -- is an issue undecided, and it has been left undecided, as you know, for many, many years."</a:t>
            </a:r>
          </a:p>
          <a:p>
            <a:pPr marL="0" indent="0">
              <a:buNone/>
            </a:pPr>
            <a:r>
              <a:rPr lang="en-US" dirty="0"/>
              <a:t> </a:t>
            </a:r>
          </a:p>
          <a:p>
            <a:pPr marL="0" indent="0">
              <a:buNone/>
            </a:pPr>
            <a:r>
              <a:rPr lang="en-US" dirty="0"/>
              <a:t> </a:t>
            </a:r>
          </a:p>
          <a:p>
            <a:pPr marL="0" indent="0">
              <a:lnSpc>
                <a:spcPct val="60000"/>
              </a:lnSpc>
              <a:buNone/>
            </a:pPr>
            <a:r>
              <a:rPr lang="en-US" dirty="0"/>
              <a:t>	</a:t>
            </a:r>
            <a:r>
              <a:rPr lang="en-US" sz="2000" dirty="0"/>
              <a:t>-- Statement by Dennis Wilder, </a:t>
            </a:r>
          </a:p>
          <a:p>
            <a:pPr marL="0" indent="0">
              <a:lnSpc>
                <a:spcPct val="60000"/>
              </a:lnSpc>
              <a:buNone/>
            </a:pPr>
            <a:r>
              <a:rPr lang="en-US" sz="2000" dirty="0"/>
              <a:t>	Senior Director for Asian Affairs</a:t>
            </a:r>
            <a:r>
              <a:rPr lang="en-US" sz="2000" dirty="0" smtClean="0"/>
              <a:t>,</a:t>
            </a:r>
            <a:endParaRPr lang="en-US" sz="2000" dirty="0"/>
          </a:p>
          <a:p>
            <a:pPr marL="0" indent="0">
              <a:lnSpc>
                <a:spcPct val="60000"/>
              </a:lnSpc>
              <a:buNone/>
            </a:pPr>
            <a:r>
              <a:rPr lang="en-US" sz="2000" dirty="0"/>
              <a:t>	National Security Council (NSC), 	Aug. 30, 2007 </a:t>
            </a:r>
          </a:p>
        </p:txBody>
      </p:sp>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53942" t="64515" r="-1073" b="8413"/>
          <a:stretch/>
        </p:blipFill>
        <p:spPr>
          <a:xfrm>
            <a:off x="1" y="0"/>
            <a:ext cx="4189228" cy="1203140"/>
          </a:xfrm>
          <a:prstGeom prst="rect">
            <a:avLst/>
          </a:prstGeom>
        </p:spPr>
      </p:pic>
    </p:spTree>
    <p:extLst>
      <p:ext uri="{BB962C8B-B14F-4D97-AF65-F5344CB8AC3E}">
        <p14:creationId xmlns="" xmlns:p14="http://schemas.microsoft.com/office/powerpoint/2010/main" val="630929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2012</TotalTime>
  <Words>4548</Words>
  <Application>Microsoft Office PowerPoint</Application>
  <PresentationFormat>如螢幕大小 (4:3)</PresentationFormat>
  <Paragraphs>287</Paragraphs>
  <Slides>32</Slides>
  <Notes>0</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Office Theme</vt:lpstr>
      <vt:lpstr>The United States’ Mishandling of Taiwanese Nationality &amp; Citizenship, Personal Identity, and Passport Matters since 1946</vt:lpstr>
      <vt:lpstr>WWII in the Pacific</vt:lpstr>
      <vt:lpstr>The post-war Treaty and the Disposition of Conquered Territory</vt:lpstr>
      <vt:lpstr>Court Decisions on Taiwan and Taiwanese Human Rights</vt:lpstr>
      <vt:lpstr>Often Overlooked U.S. State Dept. Pronouncements</vt:lpstr>
      <vt:lpstr>Foreign Relations of the United States  Excerpts on the Taiwan legal status issue</vt:lpstr>
      <vt:lpstr>Official Dept. of State Memoranda on Taiwan’s legal status</vt:lpstr>
      <vt:lpstr>Official Dept. of State Memoranda on Taiwan’s legal status </vt:lpstr>
      <vt:lpstr>An Issue Undecided</vt:lpstr>
      <vt:lpstr>Competent Authority for Passport Issuance</vt:lpstr>
      <vt:lpstr>Taiwan and the Montevideo Convention</vt:lpstr>
      <vt:lpstr>CRS Report to Congress</vt:lpstr>
      <vt:lpstr>CRS Report to Congress</vt:lpstr>
      <vt:lpstr>CRS Report to Congress</vt:lpstr>
      <vt:lpstr>Native Taiwanese and ROC Exiles</vt:lpstr>
      <vt:lpstr>Overview and Summary of the Content Presented Above </vt:lpstr>
      <vt:lpstr>Actions of the Customs and Border Protection (CBP) Dept. of Homeland Security (1)</vt:lpstr>
      <vt:lpstr>Actions of the Customs and Border Protection (CBP) Dept. of Homeland Security (2)</vt:lpstr>
      <vt:lpstr>United States Policy on Taiwan</vt:lpstr>
      <vt:lpstr>Human Rights and the Taiwan Relations Act</vt:lpstr>
      <vt:lpstr>Human Dignity Remarks by Secretary of State Hillary Rodham Clinton </vt:lpstr>
      <vt:lpstr>Human Dignity Remarks by Secretary of State John F. Kerry </vt:lpstr>
      <vt:lpstr>Human Dignity Remarks by Deputy Assistant Sec.of State Todd C. Chapman </vt:lpstr>
      <vt:lpstr>Is the “Republic of China” the legal government of Taiwan?</vt:lpstr>
      <vt:lpstr>United States Military Government (USMG) jurisdiction</vt:lpstr>
      <vt:lpstr>Areas Conquered by US military forces and therefore under USMG jurisdiction, with later "new disposition" by peace treaty</vt:lpstr>
      <vt:lpstr>U.S. Constitutional specifications regarding the handling of Taiwan</vt:lpstr>
      <vt:lpstr>A Description of Taiwan’s Legal Status</vt:lpstr>
      <vt:lpstr>Taiwan as a U.S. Insular Area</vt:lpstr>
      <vt:lpstr>Peace Treaty Specifications for Cuba and Taiwan</vt:lpstr>
      <vt:lpstr>Sub-sovereign Foreign State Equivalent</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Mishandling of Taiwanese Nationality &amp; Citizenship, Personal Identity, and Passport Matters since 1946</dc:title>
  <dc:creator>Taiwan Studies Group</dc:creator>
  <cp:lastModifiedBy>User</cp:lastModifiedBy>
  <cp:revision>58</cp:revision>
  <dcterms:created xsi:type="dcterms:W3CDTF">2014-09-02T22:56:03Z</dcterms:created>
  <dcterms:modified xsi:type="dcterms:W3CDTF">2014-11-03T04:34:30Z</dcterms:modified>
</cp:coreProperties>
</file>